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1" r:id="rId1"/>
    <p:sldMasterId id="2147483754" r:id="rId2"/>
  </p:sldMasterIdLst>
  <p:notesMasterIdLst>
    <p:notesMasterId r:id="rId29"/>
  </p:notesMasterIdLst>
  <p:handoutMasterIdLst>
    <p:handoutMasterId r:id="rId30"/>
  </p:handoutMasterIdLst>
  <p:sldIdLst>
    <p:sldId id="320" r:id="rId3"/>
    <p:sldId id="327" r:id="rId4"/>
    <p:sldId id="347" r:id="rId5"/>
    <p:sldId id="342" r:id="rId6"/>
    <p:sldId id="343" r:id="rId7"/>
    <p:sldId id="344" r:id="rId8"/>
    <p:sldId id="341" r:id="rId9"/>
    <p:sldId id="339" r:id="rId10"/>
    <p:sldId id="337" r:id="rId11"/>
    <p:sldId id="338" r:id="rId12"/>
    <p:sldId id="336" r:id="rId13"/>
    <p:sldId id="333" r:id="rId14"/>
    <p:sldId id="335" r:id="rId15"/>
    <p:sldId id="334" r:id="rId16"/>
    <p:sldId id="324" r:id="rId17"/>
    <p:sldId id="345" r:id="rId18"/>
    <p:sldId id="326" r:id="rId19"/>
    <p:sldId id="328" r:id="rId20"/>
    <p:sldId id="349" r:id="rId21"/>
    <p:sldId id="323" r:id="rId22"/>
    <p:sldId id="346" r:id="rId23"/>
    <p:sldId id="329" r:id="rId24"/>
    <p:sldId id="331" r:id="rId25"/>
    <p:sldId id="348" r:id="rId26"/>
    <p:sldId id="332" r:id="rId27"/>
    <p:sldId id="330" r:id="rId28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rebuchet M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rebuchet M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rebuchet M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rebuchet M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rebuchet MS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2"/>
    <a:srgbClr val="245483"/>
    <a:srgbClr val="C37506"/>
    <a:srgbClr val="D2AA00"/>
    <a:srgbClr val="000000"/>
    <a:srgbClr val="122956"/>
    <a:srgbClr val="1A2D5B"/>
    <a:srgbClr val="202B5B"/>
    <a:srgbClr val="172772"/>
    <a:srgbClr val="5162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92" autoAdjust="0"/>
    <p:restoredTop sz="79150" autoAdjust="0"/>
  </p:normalViewPr>
  <p:slideViewPr>
    <p:cSldViewPr snapToGrid="0">
      <p:cViewPr>
        <p:scale>
          <a:sx n="95" d="100"/>
          <a:sy n="95" d="100"/>
        </p:scale>
        <p:origin x="-1496" y="-80"/>
      </p:cViewPr>
      <p:guideLst>
        <p:guide orient="horz" pos="3948"/>
        <p:guide pos="317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445C87B-B55A-3043-B085-79DDE332BF15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D3B15908-23D7-7046-A776-7A03ACC5801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957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7D3353A-8996-8944-81D7-7A365A719371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842EA376-7342-0747-86A4-43DABE0F54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848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THE 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966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You’re manipulating</a:t>
            </a:r>
            <a:r>
              <a:rPr lang="en-US" baseline="0" dirty="0" smtClean="0"/>
              <a:t> actual native controls via </a:t>
            </a:r>
            <a:r>
              <a:rPr lang="en-US" baseline="0" dirty="0" err="1" smtClean="0"/>
              <a:t>Javascript</a:t>
            </a:r>
            <a:endParaRPr lang="en-US" baseline="0" dirty="0" smtClean="0"/>
          </a:p>
          <a:p>
            <a:r>
              <a:rPr lang="en-US" baseline="0" dirty="0" smtClean="0"/>
              <a:t>Better user experience</a:t>
            </a:r>
          </a:p>
          <a:p>
            <a:r>
              <a:rPr lang="en-US" baseline="0" dirty="0" smtClean="0"/>
              <a:t>Faster</a:t>
            </a:r>
          </a:p>
          <a:p>
            <a:r>
              <a:rPr lang="en-US" baseline="0" dirty="0" smtClean="0"/>
              <a:t>You can skin most components for custom UI if you want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020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Titanium lets you leverage skills you have already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89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7087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Amazon</a:t>
            </a:r>
            <a:r>
              <a:rPr lang="en-US" baseline="0" dirty="0" smtClean="0"/>
              <a:t> &amp; B&amp;N stores tend to target a different, more affluent demographic</a:t>
            </a:r>
          </a:p>
          <a:p>
            <a:r>
              <a:rPr lang="en-US" baseline="0" dirty="0" smtClean="0"/>
              <a:t>More females</a:t>
            </a:r>
          </a:p>
          <a:p>
            <a:r>
              <a:rPr lang="en-US" baseline="0" dirty="0" smtClean="0"/>
              <a:t>More likely to buy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231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200,000+ developers / 27,000 apps “in the wild”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07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this demo, I’ll walk you through a more complex example</a:t>
            </a:r>
          </a:p>
          <a:p>
            <a:r>
              <a:rPr lang="en-US" dirty="0" smtClean="0"/>
              <a:t>that</a:t>
            </a:r>
            <a:r>
              <a:rPr lang="en-US" baseline="0" dirty="0" smtClean="0"/>
              <a:t> uses a modular architecture</a:t>
            </a:r>
          </a:p>
          <a:p>
            <a:r>
              <a:rPr lang="en-US" baseline="0" dirty="0" smtClean="0"/>
              <a:t>network interaction and XML parsing</a:t>
            </a:r>
          </a:p>
          <a:p>
            <a:r>
              <a:rPr lang="en-US" baseline="0" dirty="0" smtClean="0"/>
              <a:t>application events to pass messages within the app</a:t>
            </a:r>
          </a:p>
          <a:p>
            <a:r>
              <a:rPr lang="en-US" dirty="0" smtClean="0"/>
              <a:t>and HTML web views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370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At the top is your app – written in </a:t>
            </a:r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At the bottom is the native OS and controls</a:t>
            </a:r>
          </a:p>
          <a:p>
            <a:r>
              <a:rPr lang="en-US" dirty="0" smtClean="0"/>
              <a:t>In between are the </a:t>
            </a:r>
            <a:r>
              <a:rPr lang="en-US" dirty="0" err="1" smtClean="0"/>
              <a:t>kroll</a:t>
            </a:r>
            <a:r>
              <a:rPr lang="en-US" dirty="0" smtClean="0"/>
              <a:t> bridge and the API</a:t>
            </a:r>
            <a:r>
              <a:rPr lang="en-US" baseline="0" dirty="0" smtClean="0"/>
              <a:t> it exposes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458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You’ll need the Android</a:t>
            </a:r>
            <a:r>
              <a:rPr lang="en-US" baseline="0" dirty="0" smtClean="0"/>
              <a:t> and/or </a:t>
            </a:r>
            <a:r>
              <a:rPr lang="en-US" baseline="0" dirty="0" err="1" smtClean="0"/>
              <a:t>iOS</a:t>
            </a:r>
            <a:r>
              <a:rPr lang="en-US" baseline="0" dirty="0" smtClean="0"/>
              <a:t> SDKs, which means a Mac for </a:t>
            </a:r>
            <a:r>
              <a:rPr lang="en-US" baseline="0" dirty="0" err="1" smtClean="0"/>
              <a:t>iOS</a:t>
            </a:r>
            <a:r>
              <a:rPr lang="en-US" baseline="0" dirty="0" smtClean="0"/>
              <a:t> development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244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Subscriptions include access to modules, training materials, varying levels of support, analytics,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6672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Titanium apps are built with JavaScript, run in a JS interpreter,</a:t>
            </a:r>
            <a:r>
              <a:rPr lang="en-US" baseline="0" dirty="0" smtClean="0"/>
              <a:t> and have access to local and remote content. But they’re not just web apps</a:t>
            </a:r>
          </a:p>
          <a:p>
            <a:endParaRPr lang="en-US" baseline="0" dirty="0" smtClean="0"/>
          </a:p>
          <a:p>
            <a:r>
              <a:rPr lang="en-US" baseline="0" dirty="0" smtClean="0"/>
              <a:t>Most all your backend code will be 100% portable. But UI is going to need tweaking. The platform models are just too different for WO/RE</a:t>
            </a:r>
          </a:p>
          <a:p>
            <a:r>
              <a:rPr lang="en-US" baseline="0" dirty="0" smtClean="0"/>
              <a:t>Platform directories, branching in code, discrete namespaces, etc. help you build multiplatform code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A common misconception is that Ti creates objective C or java code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Going forward, Ti will require you to take more active management role in terms of loading required modules, managing memory,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31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Background – 20+ years in computer education for companies like Logical Operations,</a:t>
            </a:r>
            <a:r>
              <a:rPr lang="en-US" baseline="0" dirty="0" smtClean="0"/>
              <a:t> Ziff-Davis Education, Element K, etc.</a:t>
            </a:r>
          </a:p>
          <a:p>
            <a:r>
              <a:rPr lang="en-US" baseline="0" dirty="0" smtClean="0"/>
              <a:t>7+ years running </a:t>
            </a:r>
            <a:r>
              <a:rPr lang="en-US" baseline="0" dirty="0" err="1" smtClean="0"/>
              <a:t>Skypanther</a:t>
            </a:r>
            <a:endParaRPr lang="en-US" baseline="0" dirty="0" smtClean="0"/>
          </a:p>
          <a:p>
            <a:r>
              <a:rPr lang="en-US" baseline="0" dirty="0" smtClean="0"/>
              <a:t>PHP custom sites: RELI’s </a:t>
            </a:r>
            <a:r>
              <a:rPr lang="en-US" baseline="0" dirty="0" err="1" smtClean="0"/>
              <a:t>SunshineIsFree.org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499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Javascript</a:t>
            </a:r>
            <a:r>
              <a:rPr lang="en-US" baseline="0" dirty="0" smtClean="0"/>
              <a:t>, these are a couple of good references though there are lots more available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Sample apps</a:t>
            </a:r>
          </a:p>
          <a:p>
            <a:r>
              <a:rPr lang="en-US" baseline="0" dirty="0" smtClean="0"/>
              <a:t>Kitchen Sink shows how to use APIs but it’s not a best practices app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6005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600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market potential</a:t>
            </a:r>
            <a:r>
              <a:rPr lang="en-US" baseline="0" dirty="0" smtClean="0"/>
              <a:t> is huge, no matter which platform you choose</a:t>
            </a:r>
          </a:p>
          <a:p>
            <a:r>
              <a:rPr lang="en-US" baseline="0" dirty="0" smtClean="0"/>
              <a:t>But targeting all of them opens great new opportunities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26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you have to re-develop for each</a:t>
            </a:r>
          </a:p>
          <a:p>
            <a:r>
              <a:rPr lang="en-US" dirty="0" smtClean="0"/>
              <a:t>Multiple</a:t>
            </a:r>
            <a:r>
              <a:rPr lang="en-US" baseline="0" dirty="0" smtClean="0"/>
              <a:t> skill sets</a:t>
            </a:r>
          </a:p>
          <a:p>
            <a:r>
              <a:rPr lang="en-US" baseline="0" dirty="0" smtClean="0"/>
              <a:t>Multiple development teams</a:t>
            </a:r>
          </a:p>
          <a:p>
            <a:r>
              <a:rPr lang="en-US" baseline="0" dirty="0" smtClean="0"/>
              <a:t>Lots of time</a:t>
            </a:r>
          </a:p>
          <a:p>
            <a:r>
              <a:rPr lang="en-US" baseline="0" dirty="0" smtClean="0"/>
              <a:t>Lots of money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66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way people try to target all platforms is</a:t>
            </a:r>
            <a:r>
              <a:rPr lang="en-US" baseline="0" dirty="0" smtClean="0"/>
              <a:t> with web apps</a:t>
            </a:r>
          </a:p>
          <a:p>
            <a:r>
              <a:rPr lang="en-US" baseline="0" dirty="0" smtClean="0"/>
              <a:t>But there are limitations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19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96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write your app in </a:t>
            </a:r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And have access to a rich API set giving access to native OS and hardware features</a:t>
            </a:r>
          </a:p>
          <a:p>
            <a:r>
              <a:rPr lang="en-US" dirty="0" smtClean="0"/>
              <a:t>Titanium is modular</a:t>
            </a:r>
            <a:r>
              <a:rPr lang="en-US" baseline="0" dirty="0" smtClean="0"/>
              <a:t> and extensible</a:t>
            </a:r>
          </a:p>
          <a:p>
            <a:r>
              <a:rPr lang="en-US" baseline="0" dirty="0" smtClean="0"/>
              <a:t>It’s free and open 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20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iOS</a:t>
            </a:r>
            <a:r>
              <a:rPr lang="en-US" baseline="0" dirty="0" smtClean="0"/>
              <a:t> and Android now</a:t>
            </a:r>
          </a:p>
          <a:p>
            <a:r>
              <a:rPr lang="en-US" baseline="0" dirty="0" smtClean="0"/>
              <a:t>Blackberry in beta</a:t>
            </a:r>
          </a:p>
          <a:p>
            <a:r>
              <a:rPr lang="en-US" baseline="0" dirty="0" smtClean="0"/>
              <a:t>Windows Phone in the 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0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Titanium’s API gives you access 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2EA376-7342-0747-86A4-43DABE0F5499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751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 txBox="1">
            <a:spLocks/>
          </p:cNvSpPr>
          <p:nvPr userDrawn="1"/>
        </p:nvSpPr>
        <p:spPr bwMode="auto">
          <a:xfrm>
            <a:off x="3124200" y="6653213"/>
            <a:ext cx="289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en-US"/>
            </a:defPPr>
            <a:lvl1pPr marL="0" algn="ctr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en-US" sz="800" dirty="0" smtClean="0">
                <a:solidFill>
                  <a:schemeClr val="tx1">
                    <a:lumMod val="40000"/>
                    <a:lumOff val="60000"/>
                  </a:schemeClr>
                </a:solidFill>
                <a:latin typeface="Helvetica"/>
                <a:cs typeface="Helvetica"/>
              </a:rPr>
              <a:t>© 2011 Appcelerator, Inc.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13560"/>
            <a:ext cx="8229600" cy="4525963"/>
          </a:xfrm>
        </p:spPr>
        <p:txBody>
          <a:bodyPr/>
          <a:lstStyle>
            <a:lvl1pPr>
              <a:defRPr sz="24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1 of </a:t>
            </a:r>
            <a:fld id="{6D433AB1-71E3-1841-A6C0-15CD54F1AAC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F5546A-B614-0341-BAA0-586652DF4D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646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175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0E6736-142D-4B4C-9DE2-C70B1BBC93E4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A92BB5-6D6E-2D45-ACA7-673B06C0D9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78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314B90-52B7-FE4F-94B5-379302D1001F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2F4F94-EE42-534E-B58C-3BFCCF96A4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68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412DFE-E369-A543-8356-BD0005B789BC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542CA1-B6F5-4844-871A-35D524259DA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62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D1D9F0-C3DC-EC42-BAAF-9E60DB099A16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3B5A24-9109-C24F-9005-D50CCD182A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298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3DBD98-3BCA-FE4C-9176-E16DF91BC404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2EA958-5D0C-6E4E-9260-8BA48C49C1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432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41A840-3A3A-F142-AE83-B7813D0DA056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82F568-7D2C-4B4D-B1CF-51CAAFFB79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29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AD6BD3-351A-3E4D-A94A-3242F619C19F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2169E4-28B1-A745-A099-F0C972FC82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212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96869A-C357-744E-9F60-08A5145E8E29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75417A-62CB-9F46-BF1D-C2FA7D6E43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495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9762F8-AB1C-CA4A-9FF8-743CD58DA25A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346D0F-B772-2345-B1E2-91955F448E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320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C50811-023D-2F44-9E48-9FF3B00FB46A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65A79F-3A01-9E48-A4D6-2D8872762E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89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 txBox="1">
            <a:spLocks/>
          </p:cNvSpPr>
          <p:nvPr userDrawn="1"/>
        </p:nvSpPr>
        <p:spPr bwMode="auto">
          <a:xfrm>
            <a:off x="3124200" y="6653213"/>
            <a:ext cx="289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en-US"/>
            </a:defPPr>
            <a:lvl1pPr marL="0" algn="ctr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en-US" sz="800" dirty="0" smtClean="0">
                <a:solidFill>
                  <a:schemeClr val="tx1">
                    <a:lumMod val="40000"/>
                    <a:lumOff val="60000"/>
                  </a:schemeClr>
                </a:solidFill>
                <a:latin typeface="Helvetica"/>
                <a:cs typeface="Helvetica"/>
              </a:rPr>
              <a:t>© 2011 Appcelerator, Inc.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1 of </a:t>
            </a:r>
            <a:fld id="{6D433AB1-71E3-1841-A6C0-15CD54F1AAC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646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7200" y="1613560"/>
            <a:ext cx="8229600" cy="4525963"/>
          </a:xfrm>
        </p:spPr>
        <p:txBody>
          <a:bodyPr/>
          <a:lstStyle>
            <a:lvl1pPr>
              <a:defRPr sz="24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98694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42D121-15FD-7240-9A80-A9F625C0026A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89B40A-D4F2-C44E-ABAF-9071548D52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214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798074-ADB8-734B-B473-DA607CCDAA49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98DC45-0717-F04C-9A5B-F2A73C78A1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7844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5ABD0C-CDD4-FC40-A406-A7A48505FB52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5BE6CF-3CF8-8540-BCBE-B1B831A24A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9621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AAF79F-CAC5-2A49-BE97-4DB953C8B4C7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0F87A5-32CB-D541-BC3B-BAF07BD496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527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raised_paper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675" y="2106613"/>
            <a:ext cx="6456363" cy="218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idx="4294967295"/>
          </p:nvPr>
        </p:nvSpPr>
        <p:spPr>
          <a:xfrm>
            <a:off x="766008" y="2330945"/>
            <a:ext cx="7772400" cy="14700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BA9245-FAD1-C141-ADE4-FB61F33241F0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739C1C-5366-8D4D-9486-EEBB06261C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11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 spc="5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771DB9-400F-484A-BC66-5AEDEAA202A2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119B87-EDC0-BA4E-83ED-878F9D59FC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0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54722"/>
          </a:xfrm>
        </p:spPr>
        <p:txBody>
          <a:bodyPr/>
          <a:lstStyle>
            <a:lvl1pPr algn="l">
              <a:defRPr sz="32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764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3764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6F2FB1-A987-8D4F-B71D-D2E4B864262A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108AD6-2F65-0D43-B56C-9FF3210E06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66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2367B6-7F78-304F-96D4-4B3A7E692E02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391FDF-8E20-994D-AC45-2597AC7541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15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D1AF2C-8832-DF45-A811-149A3AC8FF78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442F4F-98A3-8E4E-807A-E0B82C8F04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13560"/>
            <a:ext cx="8229600" cy="4525963"/>
          </a:xfrm>
        </p:spPr>
        <p:txBody>
          <a:bodyPr/>
          <a:lstStyle>
            <a:lvl1pPr>
              <a:defRPr sz="24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52974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7B5A73-75F1-ED4B-9122-4D2B84245B80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15120C-3B7F-794E-96A0-02B57E3D5F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388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329CB7-D135-284E-88D1-7993E65C9617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26A8F8-8DF4-3040-87F0-59CB0A42EC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554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1109579"/>
          </a:xfrm>
          <a:prstGeom prst="rect">
            <a:avLst/>
          </a:prstGeom>
          <a:solidFill>
            <a:srgbClr val="80000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0" y="1109580"/>
            <a:ext cx="9144000" cy="300042"/>
          </a:xfrm>
          <a:prstGeom prst="rect">
            <a:avLst/>
          </a:prstGeom>
          <a:gradFill flip="none" rotWithShape="1">
            <a:gsLst>
              <a:gs pos="0">
                <a:schemeClr val="tx2"/>
              </a:gs>
              <a:gs pos="100000">
                <a:srgbClr val="FFFFFF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646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FDAD952-7F53-FA4D-878D-FD8781BAED7D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Copyright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C6B7407-A02A-9840-8402-8C6A5B527B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 bwMode="auto">
          <a:xfrm>
            <a:off x="3124200" y="6653213"/>
            <a:ext cx="2895600" cy="21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en-US"/>
            </a:defPPr>
            <a:lvl1pPr marL="0" algn="ctr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0" latinLnBrk="0" hangingPunct="0"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en-US" sz="800" dirty="0" smtClean="0">
                <a:solidFill>
                  <a:schemeClr val="tx1">
                    <a:lumMod val="40000"/>
                    <a:lumOff val="60000"/>
                  </a:schemeClr>
                </a:solidFill>
                <a:latin typeface="Helvetica"/>
                <a:cs typeface="Helvetica"/>
              </a:rPr>
              <a:t>© 2011 Appcelerator, Inc.</a:t>
            </a:r>
          </a:p>
        </p:txBody>
      </p:sp>
      <p:pic>
        <p:nvPicPr>
          <p:cNvPr id="9" name="Picture 9" descr="APPC_NEWEST_landscape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500" y="6162675"/>
            <a:ext cx="1765300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89" r:id="rId2"/>
    <p:sldLayoutId id="2147483790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</p:sldLayoutIdLst>
  <p:txStyles>
    <p:titleStyle>
      <a:lvl1pPr algn="l" defTabSz="457200" rtl="0" fontAlgn="base">
        <a:spcBef>
          <a:spcPct val="0"/>
        </a:spcBef>
        <a:spcAft>
          <a:spcPct val="0"/>
        </a:spcAft>
        <a:defRPr sz="3200" b="1" i="1" kern="1200">
          <a:solidFill>
            <a:schemeClr val="bg1">
              <a:lumMod val="85000"/>
            </a:schemeClr>
          </a:solidFill>
          <a:latin typeface="+mj-lt"/>
          <a:ea typeface="ＭＳ Ｐゴシック" charset="0"/>
          <a:cs typeface="ＭＳ Ｐゴシック" charset="0"/>
        </a:defRPr>
      </a:lvl1pPr>
      <a:lvl2pPr algn="l" defTabSz="457200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2pPr>
      <a:lvl3pPr algn="l" defTabSz="457200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3pPr>
      <a:lvl4pPr algn="l" defTabSz="457200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4pPr>
      <a:lvl5pPr algn="l" defTabSz="457200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9pPr>
    </p:titleStyle>
    <p:bodyStyle>
      <a:lvl1pPr algn="l" defTabSz="457200" rtl="0" fontAlgn="base">
        <a:spcBef>
          <a:spcPct val="20000"/>
        </a:spcBef>
        <a:spcAft>
          <a:spcPct val="0"/>
        </a:spcAft>
        <a:buFont typeface="Arial" charset="0"/>
        <a:defRPr sz="2800" kern="1200">
          <a:solidFill>
            <a:srgbClr val="000000"/>
          </a:solidFill>
          <a:latin typeface="+mn-lt"/>
          <a:ea typeface="ＭＳ Ｐゴシック" charset="0"/>
          <a:cs typeface="ＭＳ Ｐゴシック" charset="0"/>
        </a:defRPr>
      </a:lvl1pPr>
      <a:lvl2pPr marL="457200" algn="l" defTabSz="457200" rtl="0" fontAlgn="base">
        <a:spcBef>
          <a:spcPct val="20000"/>
        </a:spcBef>
        <a:spcAft>
          <a:spcPct val="0"/>
        </a:spcAft>
        <a:buFont typeface="Arial" charset="0"/>
        <a:defRPr sz="2400" kern="1200">
          <a:solidFill>
            <a:srgbClr val="000000"/>
          </a:solidFill>
          <a:latin typeface="+mn-lt"/>
          <a:ea typeface="ＭＳ Ｐゴシック" charset="0"/>
          <a:cs typeface="+mn-cs"/>
        </a:defRPr>
      </a:lvl2pPr>
      <a:lvl3pPr marL="914400" algn="l" defTabSz="457200" rtl="0" fontAlgn="base">
        <a:spcBef>
          <a:spcPct val="20000"/>
        </a:spcBef>
        <a:spcAft>
          <a:spcPct val="0"/>
        </a:spcAft>
        <a:buFont typeface="Arial" charset="0"/>
        <a:defRPr kern="1200">
          <a:solidFill>
            <a:srgbClr val="000000"/>
          </a:solidFill>
          <a:latin typeface="+mn-lt"/>
          <a:ea typeface="ＭＳ Ｐゴシック" charset="0"/>
          <a:cs typeface="+mn-cs"/>
        </a:defRPr>
      </a:lvl3pPr>
      <a:lvl4pPr marL="1371600" algn="l" defTabSz="457200" rtl="0" fontAlgn="base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09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669726F-F5C2-0C41-B121-0CC5C9E9441B}" type="datetimeFigureOut">
              <a:rPr lang="en-US"/>
              <a:pPr>
                <a:defRPr/>
              </a:pPr>
              <a:t>11/10/11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A810F7B-F991-A342-9D22-7C3E1083CB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3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9" Type="http://schemas.openxmlformats.org/officeDocument/2006/relationships/image" Target="../media/image26.png"/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ntagon 1"/>
          <p:cNvSpPr/>
          <p:nvPr/>
        </p:nvSpPr>
        <p:spPr>
          <a:xfrm rot="18930867">
            <a:off x="-3127194" y="2821115"/>
            <a:ext cx="8068696" cy="2716039"/>
          </a:xfrm>
          <a:prstGeom prst="homePlate">
            <a:avLst>
              <a:gd name="adj" fmla="val 49300"/>
            </a:avLst>
          </a:prstGeom>
          <a:solidFill>
            <a:srgbClr val="80000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563" y="4772548"/>
            <a:ext cx="1318916" cy="773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3957091" y="4651901"/>
            <a:ext cx="5328570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3200" b="1" dirty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w</a:t>
            </a:r>
            <a:r>
              <a:rPr lang="en-US" sz="3200" b="1" dirty="0" smtClean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ith Tim Poulsen </a:t>
            </a:r>
            <a:endParaRPr lang="en-US" sz="3200" b="1" dirty="0">
              <a:solidFill>
                <a:schemeClr val="accent6"/>
              </a:solidFill>
              <a:ea typeface="ヒラギノ角ゴ Pro W3" charset="0"/>
              <a:cs typeface="ヒラギノ角ゴ Pro W3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800" dirty="0" smtClean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Trainer &amp; Curriculum Developer</a:t>
            </a:r>
            <a:endParaRPr lang="en-US" sz="1800" dirty="0">
              <a:solidFill>
                <a:schemeClr val="accent6"/>
              </a:solidFill>
              <a:ea typeface="ヒラギノ角ゴ Pro W3" charset="0"/>
              <a:cs typeface="ヒラギノ角ゴ Pro W3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800" dirty="0" smtClean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Appcelerator</a:t>
            </a:r>
            <a:r>
              <a:rPr lang="en-US" sz="1800" dirty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, Inc</a:t>
            </a:r>
            <a:r>
              <a:rPr lang="en-US" sz="1800" dirty="0" smtClean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.</a:t>
            </a:r>
          </a:p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800" dirty="0" smtClean="0">
                <a:solidFill>
                  <a:srgbClr val="800002"/>
                </a:solidFill>
                <a:ea typeface="ヒラギノ角ゴ Pro W3" charset="0"/>
                <a:cs typeface="ヒラギノ角ゴ Pro W3" charset="0"/>
              </a:rPr>
              <a:t>tpoulsen@appcelerator.com</a:t>
            </a:r>
          </a:p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800" dirty="0" smtClean="0">
                <a:solidFill>
                  <a:srgbClr val="800002"/>
                </a:solidFill>
                <a:ea typeface="ヒラギノ角ゴ Pro W3" charset="0"/>
                <a:cs typeface="ヒラギノ角ゴ Pro W3" charset="0"/>
              </a:rPr>
              <a:t>@</a:t>
            </a:r>
            <a:r>
              <a:rPr lang="en-US" sz="1800" dirty="0" err="1" smtClean="0">
                <a:solidFill>
                  <a:srgbClr val="800002"/>
                </a:solidFill>
                <a:ea typeface="ヒラギノ角ゴ Pro W3" charset="0"/>
                <a:cs typeface="ヒラギノ角ゴ Pro W3" charset="0"/>
              </a:rPr>
              <a:t>skypanther</a:t>
            </a:r>
            <a:endParaRPr lang="en-US" sz="1800" dirty="0">
              <a:solidFill>
                <a:srgbClr val="800002"/>
              </a:solidFill>
              <a:ea typeface="ヒラギノ角ゴ Pro W3" charset="0"/>
              <a:cs typeface="ヒラギノ角ゴ Pro W3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endParaRPr lang="en-US" sz="1400" dirty="0">
              <a:solidFill>
                <a:schemeClr val="accent6"/>
              </a:solidFill>
              <a:ea typeface="ヒラギノ角ゴ Pro W3" charset="0"/>
              <a:cs typeface="ヒラギノ角ゴ Pro W3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400" dirty="0" smtClean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 </a:t>
            </a:r>
            <a:endParaRPr lang="en-US" sz="1400" dirty="0">
              <a:solidFill>
                <a:schemeClr val="accent6"/>
              </a:solidFill>
              <a:ea typeface="ヒラギノ角ゴ Pro W3" charset="0"/>
              <a:cs typeface="ヒラギノ角ゴ Pro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96628" y="989811"/>
            <a:ext cx="522706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 smtClean="0">
                <a:solidFill>
                  <a:srgbClr val="800002"/>
                </a:solidFill>
              </a:rPr>
              <a:t>Appcelerator</a:t>
            </a:r>
            <a:br>
              <a:rPr lang="en-US" sz="4800" b="1" i="1" dirty="0" smtClean="0">
                <a:solidFill>
                  <a:srgbClr val="800002"/>
                </a:solidFill>
              </a:rPr>
            </a:br>
            <a:r>
              <a:rPr lang="en-US" sz="4800" b="1" i="1" dirty="0" smtClean="0">
                <a:solidFill>
                  <a:srgbClr val="800002"/>
                </a:solidFill>
              </a:rPr>
              <a:t>Titanium</a:t>
            </a:r>
            <a:br>
              <a:rPr lang="en-US" sz="4800" b="1" i="1" dirty="0" smtClean="0">
                <a:solidFill>
                  <a:srgbClr val="800002"/>
                </a:solidFill>
              </a:rPr>
            </a:br>
            <a:r>
              <a:rPr lang="en-US" sz="2800" b="1" i="1" dirty="0" smtClean="0">
                <a:solidFill>
                  <a:schemeClr val="accent6"/>
                </a:solidFill>
              </a:rPr>
              <a:t>Introduction to c</a:t>
            </a:r>
            <a:r>
              <a:rPr lang="en-US" sz="2800" b="1" i="1" dirty="0" smtClean="0">
                <a:solidFill>
                  <a:schemeClr val="accent6"/>
                </a:solidFill>
              </a:rPr>
              <a:t>ross-platform mobile development</a:t>
            </a:r>
            <a:endParaRPr lang="en-US" sz="2800" b="1" i="1" dirty="0">
              <a:solidFill>
                <a:schemeClr val="accent6"/>
              </a:solidFill>
            </a:endParaRPr>
          </a:p>
        </p:txBody>
      </p:sp>
      <p:pic>
        <p:nvPicPr>
          <p:cNvPr id="12" name="Picture 11" descr="TITANIUM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797" y="1376951"/>
            <a:ext cx="1843150" cy="18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232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Look, feel, and perform 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Menus, hardware buttons, notifications, services</a:t>
            </a:r>
          </a:p>
          <a:p>
            <a:endParaRPr lang="en-US" dirty="0"/>
          </a:p>
          <a:p>
            <a:r>
              <a:rPr lang="en-US" dirty="0" smtClean="0"/>
              <a:t>Hardware – GPS, camera, accelerometer, etc.</a:t>
            </a:r>
          </a:p>
          <a:p>
            <a:endParaRPr lang="en-US" dirty="0"/>
          </a:p>
          <a:p>
            <a:r>
              <a:rPr lang="en-US" dirty="0" smtClean="0"/>
              <a:t>Networking – </a:t>
            </a:r>
            <a:r>
              <a:rPr lang="en-US" dirty="0" err="1" smtClean="0"/>
              <a:t>HTTPclient</a:t>
            </a:r>
            <a:r>
              <a:rPr lang="en-US" dirty="0" smtClean="0"/>
              <a:t>, sockets, Bonjour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933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Titanium exposes native controls</a:t>
            </a:r>
            <a:endParaRPr lang="en-US" dirty="0"/>
          </a:p>
        </p:txBody>
      </p:sp>
      <p:pic>
        <p:nvPicPr>
          <p:cNvPr id="5" name="Picture 4" descr="Screen shot 2011-10-27 at 1.38.1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202" y="1376947"/>
            <a:ext cx="2775026" cy="5213684"/>
          </a:xfrm>
          <a:prstGeom prst="rect">
            <a:avLst/>
          </a:prstGeom>
        </p:spPr>
      </p:pic>
      <p:pic>
        <p:nvPicPr>
          <p:cNvPr id="6" name="Picture 5" descr="Screen shot 2011-10-27 at 1.39.4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150" y="1376947"/>
            <a:ext cx="2775026" cy="5213684"/>
          </a:xfrm>
          <a:prstGeom prst="rect">
            <a:avLst/>
          </a:prstGeom>
        </p:spPr>
      </p:pic>
      <p:sp>
        <p:nvSpPr>
          <p:cNvPr id="7" name="Up Ribbon 6"/>
          <p:cNvSpPr/>
          <p:nvPr/>
        </p:nvSpPr>
        <p:spPr>
          <a:xfrm rot="20755733">
            <a:off x="721894" y="1711158"/>
            <a:ext cx="2272632" cy="628316"/>
          </a:xfrm>
          <a:prstGeom prst="ribbon2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rgbClr val="000000"/>
                </a:solidFill>
              </a:rPr>
              <a:t>Titanium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 rot="709048">
            <a:off x="6390107" y="2005264"/>
            <a:ext cx="1336842" cy="44115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Not…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122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Titanium is easier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008000"/>
                </a:solidFill>
                <a:highlight>
                  <a:srgbClr val="E8F2FE"/>
                </a:highlight>
                <a:latin typeface="Monaco"/>
              </a:rPr>
              <a:t>// Objective-C</a:t>
            </a:r>
          </a:p>
          <a:p>
            <a:r>
              <a:rPr lang="en-US" sz="2000" dirty="0" err="1">
                <a:highlight>
                  <a:srgbClr val="FFFFFF"/>
                </a:highlight>
                <a:latin typeface="Monaco"/>
              </a:rPr>
              <a:t>UIAlertView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 </a:t>
            </a:r>
            <a:r>
              <a:rPr lang="en-US" sz="20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*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alert </a:t>
            </a:r>
            <a:r>
              <a:rPr lang="en-US" sz="20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= 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[[</a:t>
            </a:r>
            <a:r>
              <a:rPr lang="en-US" sz="2000" dirty="0" err="1">
                <a:highlight>
                  <a:srgbClr val="FFFFFF"/>
                </a:highlight>
                <a:latin typeface="Monaco"/>
              </a:rPr>
              <a:t>UIAlertView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 </a:t>
            </a:r>
            <a:r>
              <a:rPr lang="en-US" sz="2000" dirty="0" err="1">
                <a:highlight>
                  <a:srgbClr val="FFFFFF"/>
                </a:highlight>
                <a:latin typeface="Monaco"/>
              </a:rPr>
              <a:t>alloc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]</a:t>
            </a:r>
          </a:p>
          <a:p>
            <a:r>
              <a:rPr lang="en-US" sz="2000" dirty="0">
                <a:highlight>
                  <a:srgbClr val="FFFFFF"/>
                </a:highlight>
                <a:latin typeface="Monaco"/>
              </a:rPr>
              <a:t>	</a:t>
            </a:r>
            <a:r>
              <a:rPr lang="en-US" sz="2000" dirty="0" err="1">
                <a:highlight>
                  <a:srgbClr val="FFFFFF"/>
                </a:highlight>
                <a:latin typeface="Monaco"/>
              </a:rPr>
              <a:t>initWithTitle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:@</a:t>
            </a:r>
            <a:r>
              <a:rPr lang="en-US" sz="2000" dirty="0">
                <a:solidFill>
                  <a:srgbClr val="005C00"/>
                </a:solidFill>
                <a:highlight>
                  <a:srgbClr val="FFFFFF"/>
                </a:highlight>
                <a:latin typeface="Monaco"/>
              </a:rPr>
              <a:t>"Alert"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 </a:t>
            </a:r>
          </a:p>
          <a:p>
            <a:r>
              <a:rPr lang="en-US" sz="2000" dirty="0">
                <a:highlight>
                  <a:srgbClr val="FFFFFF"/>
                </a:highlight>
                <a:latin typeface="Monaco"/>
              </a:rPr>
              <a:t>	message:@</a:t>
            </a:r>
            <a:r>
              <a:rPr lang="en-US" sz="2000" dirty="0">
                <a:solidFill>
                  <a:srgbClr val="005C00"/>
                </a:solidFill>
                <a:highlight>
                  <a:srgbClr val="FFFFFF"/>
                </a:highlight>
                <a:latin typeface="Monaco"/>
              </a:rPr>
              <a:t>"Hello World"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 </a:t>
            </a:r>
          </a:p>
          <a:p>
            <a:r>
              <a:rPr lang="en-US" sz="2000" dirty="0">
                <a:highlight>
                  <a:srgbClr val="FFFFFF"/>
                </a:highlight>
                <a:latin typeface="Monaco"/>
              </a:rPr>
              <a:t>	</a:t>
            </a:r>
            <a:r>
              <a:rPr lang="en-US" sz="2000" dirty="0" err="1">
                <a:highlight>
                  <a:srgbClr val="FFFFFF"/>
                </a:highlight>
                <a:latin typeface="Monaco"/>
              </a:rPr>
              <a:t>delegate:nil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 </a:t>
            </a:r>
          </a:p>
          <a:p>
            <a:r>
              <a:rPr lang="en-US" sz="2000" dirty="0">
                <a:highlight>
                  <a:srgbClr val="FFFFFF"/>
                </a:highlight>
                <a:latin typeface="Monaco"/>
              </a:rPr>
              <a:t>	</a:t>
            </a:r>
            <a:r>
              <a:rPr lang="en-US" sz="2000" dirty="0" err="1">
                <a:highlight>
                  <a:srgbClr val="FFFFFF"/>
                </a:highlight>
                <a:latin typeface="Monaco"/>
              </a:rPr>
              <a:t>cancelButtonTitle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:@</a:t>
            </a:r>
            <a:r>
              <a:rPr lang="en-US" sz="2000" dirty="0">
                <a:solidFill>
                  <a:srgbClr val="005C00"/>
                </a:solidFill>
                <a:highlight>
                  <a:srgbClr val="FFFFFF"/>
                </a:highlight>
                <a:latin typeface="Monaco"/>
              </a:rPr>
              <a:t>"OK"</a:t>
            </a:r>
          </a:p>
          <a:p>
            <a:r>
              <a:rPr lang="en-US" sz="2000" dirty="0">
                <a:highlight>
                  <a:srgbClr val="FFFFFF"/>
                </a:highlight>
                <a:latin typeface="Monaco"/>
              </a:rPr>
              <a:t>	</a:t>
            </a:r>
            <a:r>
              <a:rPr lang="en-US" sz="2000" dirty="0" err="1">
                <a:highlight>
                  <a:srgbClr val="FFFFFF"/>
                </a:highlight>
                <a:latin typeface="Monaco"/>
              </a:rPr>
              <a:t>otherButtonTitles:nil</a:t>
            </a:r>
            <a:r>
              <a:rPr lang="en-US" sz="2000" dirty="0">
                <a:highlight>
                  <a:srgbClr val="FFFFFF"/>
                </a:highlight>
                <a:latin typeface="Monaco"/>
              </a:rPr>
              <a:t>]</a:t>
            </a:r>
            <a:r>
              <a:rPr lang="en-US" sz="20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;</a:t>
            </a:r>
          </a:p>
          <a:p>
            <a:r>
              <a:rPr lang="en-US" sz="2000" dirty="0">
                <a:highlight>
                  <a:srgbClr val="FFFFFF"/>
                </a:highlight>
                <a:latin typeface="Monaco"/>
              </a:rPr>
              <a:t>[alert show]</a:t>
            </a:r>
            <a:r>
              <a:rPr lang="en-US" sz="20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;</a:t>
            </a:r>
          </a:p>
          <a:p>
            <a:r>
              <a:rPr lang="en-US" sz="2000" dirty="0">
                <a:highlight>
                  <a:srgbClr val="FFFFFF"/>
                </a:highlight>
                <a:latin typeface="Monaco"/>
              </a:rPr>
              <a:t>[alert release]</a:t>
            </a:r>
            <a:r>
              <a:rPr lang="en-US" sz="20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;</a:t>
            </a:r>
          </a:p>
          <a:p>
            <a:endParaRPr lang="en-US" sz="2000" dirty="0">
              <a:latin typeface="Monaco"/>
            </a:endParaRPr>
          </a:p>
        </p:txBody>
      </p:sp>
      <p:pic>
        <p:nvPicPr>
          <p:cNvPr id="4" name="Picture 3" descr="Screen shot 2011-10-27 at 11.59.0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068" y="3849437"/>
            <a:ext cx="37973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995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Titanium is easier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>
                <a:solidFill>
                  <a:srgbClr val="008000"/>
                </a:solidFill>
                <a:highlight>
                  <a:srgbClr val="E8F2FE"/>
                </a:highlight>
                <a:latin typeface="Monaco"/>
              </a:rPr>
              <a:t>// Java/Android</a:t>
            </a:r>
          </a:p>
          <a:p>
            <a:r>
              <a:rPr lang="en-US" sz="1600" dirty="0" err="1">
                <a:highlight>
                  <a:srgbClr val="FFFFFF"/>
                </a:highlight>
                <a:latin typeface="Monaco"/>
              </a:rPr>
              <a:t>AlertDialog.Builder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 builder </a:t>
            </a:r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= new </a:t>
            </a:r>
            <a:r>
              <a:rPr lang="en-US" sz="1600" dirty="0" err="1">
                <a:highlight>
                  <a:srgbClr val="FFFFFF"/>
                </a:highlight>
                <a:latin typeface="Monaco"/>
              </a:rPr>
              <a:t>AlertDialog.Builder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(this)</a:t>
            </a:r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;</a:t>
            </a:r>
          </a:p>
          <a:p>
            <a:r>
              <a:rPr lang="en-US" sz="1600" dirty="0" err="1">
                <a:highlight>
                  <a:srgbClr val="FFFFFF"/>
                </a:highlight>
                <a:latin typeface="Monaco"/>
              </a:rPr>
              <a:t>builder.setMessage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(</a:t>
            </a:r>
            <a:r>
              <a:rPr lang="en-US" sz="1600" dirty="0">
                <a:solidFill>
                  <a:srgbClr val="005C00"/>
                </a:solidFill>
                <a:highlight>
                  <a:srgbClr val="FFFFFF"/>
                </a:highlight>
                <a:latin typeface="Monaco"/>
              </a:rPr>
              <a:t>"Hello World"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)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.</a:t>
            </a:r>
            <a:r>
              <a:rPr lang="en-US" sz="1600" dirty="0" err="1">
                <a:highlight>
                  <a:srgbClr val="FFFFFF"/>
                </a:highlight>
                <a:latin typeface="Monaco"/>
              </a:rPr>
              <a:t>setCancelable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(</a:t>
            </a:r>
            <a:r>
              <a:rPr lang="en-US" sz="1600" dirty="0">
                <a:solidFill>
                  <a:srgbClr val="800040"/>
                </a:solidFill>
                <a:highlight>
                  <a:srgbClr val="FFFFFF"/>
                </a:highlight>
                <a:latin typeface="Monaco"/>
              </a:rPr>
              <a:t>false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)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.</a:t>
            </a:r>
            <a:r>
              <a:rPr lang="en-US" sz="1600" dirty="0" err="1">
                <a:highlight>
                  <a:srgbClr val="FFFFFF"/>
                </a:highlight>
                <a:latin typeface="Monaco"/>
              </a:rPr>
              <a:t>setPositiveButton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(</a:t>
            </a:r>
            <a:r>
              <a:rPr lang="en-US" sz="1600" dirty="0">
                <a:solidFill>
                  <a:srgbClr val="005C00"/>
                </a:solidFill>
                <a:highlight>
                  <a:srgbClr val="FFFFFF"/>
                </a:highlight>
                <a:latin typeface="Monaco"/>
              </a:rPr>
              <a:t>"OK"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, </a:t>
            </a:r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new </a:t>
            </a:r>
            <a:r>
              <a:rPr lang="en-US" sz="1600" dirty="0" err="1">
                <a:highlight>
                  <a:srgbClr val="FFFFFF"/>
                </a:highlight>
                <a:latin typeface="Monaco"/>
              </a:rPr>
              <a:t>DialogInterface.OnClickListener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() {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	public </a:t>
            </a:r>
            <a:r>
              <a:rPr lang="en-US" sz="1600" b="1" dirty="0">
                <a:solidFill>
                  <a:srgbClr val="0000C0"/>
                </a:solidFill>
                <a:highlight>
                  <a:srgbClr val="FFFFFF"/>
                </a:highlight>
                <a:latin typeface="Monaco"/>
              </a:rPr>
              <a:t>void </a:t>
            </a:r>
            <a:r>
              <a:rPr lang="en-US" sz="1600" b="1" dirty="0" err="1">
                <a:highlight>
                  <a:srgbClr val="FFFFFF"/>
                </a:highlight>
                <a:latin typeface="Monaco"/>
              </a:rPr>
              <a:t>onClick</a:t>
            </a:r>
            <a:r>
              <a:rPr lang="en-US" sz="1600" b="1" dirty="0">
                <a:highlight>
                  <a:srgbClr val="FFFFFF"/>
                </a:highlight>
                <a:latin typeface="Monaco"/>
              </a:rPr>
              <a:t>(</a:t>
            </a:r>
            <a:r>
              <a:rPr lang="en-US" sz="1600" b="1" dirty="0" err="1">
                <a:highlight>
                  <a:srgbClr val="FFFFFF"/>
                </a:highlight>
                <a:latin typeface="Monaco"/>
              </a:rPr>
              <a:t>DialogInterface</a:t>
            </a:r>
            <a:r>
              <a:rPr lang="en-US" sz="1600" b="1" dirty="0">
                <a:highlight>
                  <a:srgbClr val="FFFFFF"/>
                </a:highlight>
                <a:latin typeface="Monaco"/>
              </a:rPr>
              <a:t> dialog, </a:t>
            </a:r>
            <a:r>
              <a:rPr lang="en-US" sz="1600" b="1" dirty="0" err="1">
                <a:solidFill>
                  <a:srgbClr val="0000C0"/>
                </a:solidFill>
                <a:highlight>
                  <a:srgbClr val="FFFFFF"/>
                </a:highlight>
                <a:latin typeface="Monaco"/>
              </a:rPr>
              <a:t>int</a:t>
            </a:r>
            <a:r>
              <a:rPr lang="en-US" sz="1600" b="1" dirty="0">
                <a:solidFill>
                  <a:srgbClr val="0000C0"/>
                </a:solidFill>
                <a:highlight>
                  <a:srgbClr val="FFFFFF"/>
                </a:highlight>
                <a:latin typeface="Monaco"/>
              </a:rPr>
              <a:t> </a:t>
            </a:r>
            <a:r>
              <a:rPr lang="en-US" sz="1600" b="1" dirty="0">
                <a:highlight>
                  <a:srgbClr val="FFFFFF"/>
                </a:highlight>
                <a:latin typeface="Monaco"/>
              </a:rPr>
              <a:t>id) {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	     </a:t>
            </a:r>
            <a:r>
              <a:rPr lang="en-US" sz="1600" dirty="0" err="1">
                <a:highlight>
                  <a:srgbClr val="FFFFFF"/>
                </a:highlight>
                <a:latin typeface="Monaco"/>
              </a:rPr>
              <a:t>MyActivity.this.finish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()</a:t>
            </a:r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;</a:t>
            </a:r>
          </a:p>
          <a:p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		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}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})</a:t>
            </a:r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;</a:t>
            </a:r>
          </a:p>
          <a:p>
            <a:r>
              <a:rPr lang="en-US" sz="1600" dirty="0" err="1">
                <a:highlight>
                  <a:srgbClr val="FFFFFF"/>
                </a:highlight>
                <a:latin typeface="Monaco"/>
              </a:rPr>
              <a:t>AlertDialog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 alert </a:t>
            </a:r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= </a:t>
            </a:r>
            <a:r>
              <a:rPr lang="en-US" sz="1600" dirty="0" err="1">
                <a:highlight>
                  <a:srgbClr val="FFFFFF"/>
                </a:highlight>
                <a:latin typeface="Monaco"/>
              </a:rPr>
              <a:t>builder.create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()</a:t>
            </a:r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;</a:t>
            </a:r>
          </a:p>
          <a:p>
            <a:endParaRPr lang="en-US" sz="1800" dirty="0">
              <a:latin typeface="Monaco"/>
            </a:endParaRPr>
          </a:p>
        </p:txBody>
      </p:sp>
      <p:pic>
        <p:nvPicPr>
          <p:cNvPr id="4" name="Picture 3" descr="Screen shot 2011-10-27 at 12.03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684" y="3966775"/>
            <a:ext cx="3181684" cy="200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94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Titanium is easier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1800" dirty="0">
                <a:solidFill>
                  <a:srgbClr val="008000"/>
                </a:solidFill>
                <a:highlight>
                  <a:srgbClr val="E8F2FE"/>
                </a:highlight>
                <a:latin typeface="Monaco"/>
              </a:rPr>
              <a:t>// </a:t>
            </a:r>
            <a:r>
              <a:rPr lang="en-US" sz="1800" dirty="0" smtClean="0">
                <a:solidFill>
                  <a:srgbClr val="008000"/>
                </a:solidFill>
                <a:highlight>
                  <a:srgbClr val="E8F2FE"/>
                </a:highlight>
                <a:latin typeface="Monaco"/>
              </a:rPr>
              <a:t>Titanium</a:t>
            </a:r>
            <a:endParaRPr lang="en-US" sz="1800" dirty="0">
              <a:solidFill>
                <a:srgbClr val="008000"/>
              </a:solidFill>
              <a:highlight>
                <a:srgbClr val="E8F2FE"/>
              </a:highlight>
              <a:latin typeface="Monaco"/>
            </a:endParaRPr>
          </a:p>
          <a:p>
            <a:pPr lvl="0"/>
            <a:r>
              <a:rPr lang="en-US" sz="1800" dirty="0" smtClean="0">
                <a:highlight>
                  <a:srgbClr val="FFFFFF"/>
                </a:highlight>
                <a:latin typeface="Monaco"/>
              </a:rPr>
              <a:t>alert(</a:t>
            </a:r>
            <a:r>
              <a:rPr lang="en-US" sz="1800" dirty="0">
                <a:solidFill>
                  <a:srgbClr val="005C00"/>
                </a:solidFill>
                <a:highlight>
                  <a:srgbClr val="FFFFFF"/>
                </a:highlight>
                <a:latin typeface="Monaco"/>
              </a:rPr>
              <a:t>"Hello World"</a:t>
            </a:r>
            <a:r>
              <a:rPr lang="en-US" sz="1800" dirty="0" smtClean="0">
                <a:highlight>
                  <a:srgbClr val="FFFFFF"/>
                </a:highlight>
                <a:latin typeface="Monaco"/>
              </a:rPr>
              <a:t>)</a:t>
            </a:r>
            <a:r>
              <a:rPr lang="en-US" sz="1800" dirty="0" smtClean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;</a:t>
            </a:r>
            <a:endParaRPr lang="en-US" dirty="0"/>
          </a:p>
        </p:txBody>
      </p:sp>
      <p:pic>
        <p:nvPicPr>
          <p:cNvPr id="4" name="Picture 3" descr="Screen shot 2011-10-27 at 12.03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684" y="3966775"/>
            <a:ext cx="3181684" cy="2006674"/>
          </a:xfrm>
          <a:prstGeom prst="rect">
            <a:avLst/>
          </a:prstGeom>
        </p:spPr>
      </p:pic>
      <p:pic>
        <p:nvPicPr>
          <p:cNvPr id="5" name="Picture 4" descr="Screen shot 2011-10-27 at 11.59.0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542" y="1737228"/>
            <a:ext cx="3302668" cy="17452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8316" y="3957052"/>
            <a:ext cx="3816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… and it’s cross platform!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10392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Titanium exploits the native ecosystem</a:t>
            </a:r>
            <a:endParaRPr lang="en-US" dirty="0"/>
          </a:p>
        </p:txBody>
      </p:sp>
      <p:grpSp>
        <p:nvGrpSpPr>
          <p:cNvPr id="40" name="Group 2"/>
          <p:cNvGrpSpPr>
            <a:grpSpLocks/>
          </p:cNvGrpSpPr>
          <p:nvPr/>
        </p:nvGrpSpPr>
        <p:grpSpPr bwMode="auto">
          <a:xfrm>
            <a:off x="654129" y="1537366"/>
            <a:ext cx="7767971" cy="4971957"/>
            <a:chOff x="493015" y="1066800"/>
            <a:chExt cx="7909487" cy="5435600"/>
          </a:xfrm>
        </p:grpSpPr>
        <p:sp>
          <p:nvSpPr>
            <p:cNvPr id="41" name="Rectangle 40"/>
            <p:cNvSpPr/>
            <p:nvPr/>
          </p:nvSpPr>
          <p:spPr>
            <a:xfrm>
              <a:off x="493015" y="1066800"/>
              <a:ext cx="3951568" cy="1358476"/>
            </a:xfrm>
            <a:prstGeom prst="rect">
              <a:avLst/>
            </a:prstGeom>
            <a:solidFill>
              <a:srgbClr val="DCE6EC"/>
            </a:solidFill>
            <a:ln w="3175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0" tIns="274320" bIns="365760" anchor="ctr"/>
            <a:lstStyle/>
            <a:p>
              <a:pPr>
                <a:lnSpc>
                  <a:spcPct val="120000"/>
                </a:lnSpc>
                <a:defRPr/>
              </a:pPr>
              <a:r>
                <a:rPr lang="en-US" sz="2000" b="1" dirty="0">
                  <a:solidFill>
                    <a:srgbClr val="404C53"/>
                  </a:solidFill>
                  <a:cs typeface="Trebuchet MS"/>
                </a:rPr>
                <a:t>Native User Experience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>
                  <a:solidFill>
                    <a:srgbClr val="677588"/>
                  </a:solidFill>
                  <a:cs typeface="Trebuchet MS"/>
                </a:rPr>
                <a:t>Native performance + Native UI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>
                  <a:solidFill>
                    <a:srgbClr val="677588"/>
                  </a:solidFill>
                  <a:cs typeface="Trebuchet MS"/>
                </a:rPr>
                <a:t>(tables, animations, gestures…etc.)</a:t>
              </a:r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493015" y="3276021"/>
              <a:ext cx="7772952" cy="0"/>
            </a:xfrm>
            <a:prstGeom prst="line">
              <a:avLst/>
            </a:prstGeom>
            <a:ln w="3175" cmpd="sng">
              <a:solidFill>
                <a:schemeClr val="bg1">
                  <a:lumMod val="65000"/>
                </a:schemeClr>
              </a:solidFill>
            </a:ln>
            <a:effectLst>
              <a:outerShdw dist="12700" dir="5400000" rotWithShape="0">
                <a:schemeClr val="bg1"/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4444583" y="1066800"/>
              <a:ext cx="3953156" cy="1358476"/>
            </a:xfrm>
            <a:prstGeom prst="rect">
              <a:avLst/>
            </a:prstGeom>
            <a:solidFill>
              <a:srgbClr val="DCE6EC"/>
            </a:solidFill>
            <a:ln w="3175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0" tIns="274320" bIns="365760" anchor="ctr"/>
            <a:lstStyle/>
            <a:p>
              <a:pPr>
                <a:lnSpc>
                  <a:spcPct val="120000"/>
                </a:lnSpc>
                <a:defRPr/>
              </a:pPr>
              <a:r>
                <a:rPr lang="en-US" sz="2000" b="1" dirty="0">
                  <a:solidFill>
                    <a:srgbClr val="404C53"/>
                  </a:solidFill>
                  <a:cs typeface="Trebuchet MS"/>
                </a:rPr>
                <a:t>Multimedia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>
                  <a:solidFill>
                    <a:srgbClr val="677588"/>
                  </a:solidFill>
                  <a:cs typeface="Trebuchet MS"/>
                </a:rPr>
                <a:t>Camera, video camera, 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>
                  <a:solidFill>
                    <a:srgbClr val="677588"/>
                  </a:solidFill>
                  <a:cs typeface="Trebuchet MS"/>
                </a:rPr>
                <a:t>streaming/device audio/video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93015" y="2425276"/>
              <a:ext cx="3951568" cy="1360174"/>
            </a:xfrm>
            <a:prstGeom prst="rect">
              <a:avLst/>
            </a:prstGeom>
            <a:solidFill>
              <a:srgbClr val="DCE6EC"/>
            </a:solidFill>
            <a:ln w="3175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0" tIns="274320" bIns="365760" anchor="ctr"/>
            <a:lstStyle/>
            <a:p>
              <a:pPr>
                <a:lnSpc>
                  <a:spcPct val="120000"/>
                </a:lnSpc>
                <a:defRPr/>
              </a:pPr>
              <a:r>
                <a:rPr lang="en-US" sz="2000" b="1" dirty="0" smtClean="0">
                  <a:solidFill>
                    <a:srgbClr val="404C53"/>
                  </a:solidFill>
                  <a:latin typeface="Trebuchet MS" charset="0"/>
                  <a:ea typeface="ＭＳ Ｐゴシック" charset="0"/>
                  <a:cs typeface="Trebuchet MS" charset="0"/>
                </a:rPr>
                <a:t/>
              </a:r>
              <a:br>
                <a:rPr lang="en-US" sz="2000" b="1" dirty="0" smtClean="0">
                  <a:solidFill>
                    <a:srgbClr val="404C53"/>
                  </a:solidFill>
                  <a:latin typeface="Trebuchet MS" charset="0"/>
                  <a:ea typeface="ＭＳ Ｐゴシック" charset="0"/>
                  <a:cs typeface="Trebuchet MS" charset="0"/>
                </a:rPr>
              </a:br>
              <a:r>
                <a:rPr lang="en-US" sz="2000" b="1" dirty="0" smtClean="0">
                  <a:solidFill>
                    <a:srgbClr val="404C53"/>
                  </a:solidFill>
                  <a:latin typeface="Trebuchet MS" charset="0"/>
                  <a:ea typeface="ＭＳ Ｐゴシック" charset="0"/>
                  <a:cs typeface="Trebuchet MS" charset="0"/>
                </a:rPr>
                <a:t>Location</a:t>
              </a:r>
              <a:r>
                <a:rPr lang="en-US" sz="2000" b="1" dirty="0">
                  <a:solidFill>
                    <a:srgbClr val="404C53"/>
                  </a:solidFill>
                  <a:latin typeface="Trebuchet MS" charset="0"/>
                  <a:ea typeface="ＭＳ Ｐゴシック" charset="0"/>
                  <a:cs typeface="Trebuchet MS" charset="0"/>
                </a:rPr>
                <a:t>-based services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>
                  <a:solidFill>
                    <a:srgbClr val="677588"/>
                  </a:solidFill>
                  <a:latin typeface="Trebuchet MS" charset="0"/>
                  <a:ea typeface="ＭＳ Ｐゴシック" charset="0"/>
                  <a:cs typeface="Trebuchet MS" charset="0"/>
                </a:rPr>
                <a:t>Augmented reality, </a:t>
              </a:r>
              <a:r>
                <a:rPr lang="en-US" sz="1400" dirty="0" err="1" smtClean="0">
                  <a:solidFill>
                    <a:srgbClr val="677588"/>
                  </a:solidFill>
                  <a:latin typeface="Trebuchet MS" charset="0"/>
                  <a:ea typeface="ＭＳ Ｐゴシック" charset="0"/>
                  <a:cs typeface="Trebuchet MS" charset="0"/>
                </a:rPr>
                <a:t>geolocation</a:t>
              </a:r>
              <a:r>
                <a:rPr lang="en-US" sz="1400" dirty="0">
                  <a:solidFill>
                    <a:srgbClr val="677588"/>
                  </a:solidFill>
                  <a:latin typeface="Trebuchet MS" charset="0"/>
                  <a:ea typeface="ＭＳ Ｐゴシック" charset="0"/>
                  <a:cs typeface="Trebuchet MS" charset="0"/>
                </a:rPr>
                <a:t>, compass, native maps</a:t>
              </a:r>
            </a:p>
            <a:p>
              <a:pPr>
                <a:lnSpc>
                  <a:spcPct val="120000"/>
                </a:lnSpc>
                <a:defRPr/>
              </a:pPr>
              <a:endParaRPr lang="en-US" sz="1400" dirty="0">
                <a:solidFill>
                  <a:srgbClr val="677588"/>
                </a:solidFill>
                <a:latin typeface="Trebuchet MS" charset="0"/>
                <a:ea typeface="ＭＳ Ｐゴシック" charset="0"/>
                <a:cs typeface="Trebuchet MS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444583" y="2425275"/>
              <a:ext cx="3953156" cy="1360174"/>
            </a:xfrm>
            <a:prstGeom prst="rect">
              <a:avLst/>
            </a:prstGeom>
            <a:solidFill>
              <a:srgbClr val="DCE6EC"/>
            </a:solidFill>
            <a:ln w="3175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0" tIns="274320" bIns="365760" anchor="ctr"/>
            <a:lstStyle/>
            <a:p>
              <a:pPr>
                <a:lnSpc>
                  <a:spcPct val="120000"/>
                </a:lnSpc>
                <a:defRPr/>
              </a:pPr>
              <a:r>
                <a:rPr lang="en-US" sz="2000" b="1" dirty="0">
                  <a:solidFill>
                    <a:srgbClr val="404C53"/>
                  </a:solidFill>
                  <a:ea typeface="Trebuchet MS" charset="0"/>
                  <a:cs typeface="Trebuchet MS" charset="0"/>
                </a:rPr>
                <a:t>Analytics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 smtClean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Track </a:t>
              </a:r>
              <a:r>
                <a:rPr lang="en-US" sz="1400" dirty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usage patterns and adoption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93015" y="3785449"/>
              <a:ext cx="3951568" cy="1358475"/>
            </a:xfrm>
            <a:prstGeom prst="rect">
              <a:avLst/>
            </a:prstGeom>
            <a:solidFill>
              <a:srgbClr val="DCE6EC"/>
            </a:solidFill>
            <a:ln w="3175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0" tIns="274320" bIns="365760" anchor="ctr"/>
            <a:lstStyle/>
            <a:p>
              <a:pPr>
                <a:lnSpc>
                  <a:spcPct val="120000"/>
                </a:lnSpc>
                <a:defRPr/>
              </a:pPr>
              <a:r>
                <a:rPr lang="en-US" sz="2000" b="1" dirty="0">
                  <a:solidFill>
                    <a:srgbClr val="404C53"/>
                  </a:solidFill>
                  <a:ea typeface="Trebuchet MS" charset="0"/>
                  <a:cs typeface="Trebuchet MS" charset="0"/>
                </a:rPr>
                <a:t>Social sharing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 smtClean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Facebook</a:t>
              </a:r>
              <a:r>
                <a:rPr lang="en-US" sz="1400" dirty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, Twitter, Yahoo YQL. 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Native email/address book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444583" y="3785449"/>
              <a:ext cx="3953156" cy="1358475"/>
            </a:xfrm>
            <a:prstGeom prst="rect">
              <a:avLst/>
            </a:prstGeom>
            <a:solidFill>
              <a:srgbClr val="DCE6EC"/>
            </a:solidFill>
            <a:ln w="3175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0" tIns="274320" bIns="365760" anchor="ctr"/>
            <a:lstStyle/>
            <a:p>
              <a:pPr>
                <a:lnSpc>
                  <a:spcPct val="120000"/>
                </a:lnSpc>
                <a:defRPr/>
              </a:pPr>
              <a:r>
                <a:rPr lang="en-US" sz="2000" b="1" dirty="0" smtClean="0">
                  <a:solidFill>
                    <a:srgbClr val="404C53"/>
                  </a:solidFill>
                  <a:ea typeface="Trebuchet MS" charset="0"/>
                  <a:cs typeface="Trebuchet MS" charset="0"/>
                </a:rPr>
                <a:t>Titanium modules</a:t>
              </a:r>
              <a:endParaRPr lang="en-US" sz="2000" b="1" dirty="0">
                <a:solidFill>
                  <a:srgbClr val="404C53"/>
                </a:solidFill>
                <a:ea typeface="Trebuchet MS" charset="0"/>
                <a:cs typeface="Trebuchet MS" charset="0"/>
              </a:endParaRP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 smtClean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Appcelerator Marketplace for add-on functionality</a:t>
              </a:r>
              <a:endParaRPr lang="en-US" sz="1400" dirty="0">
                <a:solidFill>
                  <a:srgbClr val="677588"/>
                </a:solidFill>
                <a:ea typeface="Trebuchet MS" charset="0"/>
                <a:cs typeface="Trebuchet MS" charset="0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493015" y="5143925"/>
              <a:ext cx="3951568" cy="1358475"/>
            </a:xfrm>
            <a:prstGeom prst="rect">
              <a:avLst/>
            </a:prstGeom>
            <a:solidFill>
              <a:srgbClr val="DCE6EC"/>
            </a:solidFill>
            <a:ln w="3175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0" tIns="274320" bIns="365760" anchor="ctr"/>
            <a:lstStyle/>
            <a:p>
              <a:pPr>
                <a:lnSpc>
                  <a:spcPct val="120000"/>
                </a:lnSpc>
                <a:defRPr/>
              </a:pPr>
              <a:r>
                <a:rPr lang="en-US" sz="2000" b="1" dirty="0">
                  <a:solidFill>
                    <a:srgbClr val="404C53"/>
                  </a:solidFill>
                  <a:ea typeface="Trebuchet MS" charset="0"/>
                  <a:cs typeface="Trebuchet MS" charset="0"/>
                </a:rPr>
                <a:t>Data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Local </a:t>
              </a:r>
              <a:r>
                <a:rPr lang="en-US" sz="1400" dirty="0" smtClean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SQLite, </a:t>
              </a:r>
              <a:r>
                <a:rPr lang="en-US" sz="1400" dirty="0" err="1" smtClean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filesystem</a:t>
              </a:r>
              <a:r>
                <a:rPr lang="en-US" sz="1400" dirty="0" smtClean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, properties </a:t>
              </a:r>
              <a:r>
                <a:rPr lang="en-US" sz="1400" dirty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data store, web </a:t>
              </a:r>
              <a:r>
                <a:rPr lang="en-US" sz="1400" dirty="0" smtClean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services</a:t>
              </a:r>
              <a:endParaRPr lang="en-US" sz="1400" dirty="0">
                <a:solidFill>
                  <a:srgbClr val="677588"/>
                </a:solidFill>
                <a:ea typeface="Trebuchet MS" charset="0"/>
                <a:cs typeface="Trebuchet MS" charset="0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4444583" y="5143925"/>
              <a:ext cx="3953156" cy="1358475"/>
            </a:xfrm>
            <a:prstGeom prst="rect">
              <a:avLst/>
            </a:prstGeom>
            <a:solidFill>
              <a:srgbClr val="DCE6EC"/>
            </a:solidFill>
            <a:ln w="3175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0" tIns="274320" bIns="365760" anchor="ctr"/>
            <a:lstStyle/>
            <a:p>
              <a:pPr>
                <a:lnSpc>
                  <a:spcPct val="120000"/>
                </a:lnSpc>
                <a:defRPr/>
              </a:pPr>
              <a:r>
                <a:rPr lang="en-US" sz="2000" b="1" dirty="0">
                  <a:solidFill>
                    <a:srgbClr val="404C53"/>
                  </a:solidFill>
                  <a:ea typeface="Trebuchet MS" charset="0"/>
                  <a:cs typeface="Trebuchet MS" charset="0"/>
                </a:rPr>
                <a:t>Development tools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en-US" sz="1400" dirty="0" smtClean="0">
                  <a:solidFill>
                    <a:srgbClr val="677588"/>
                  </a:solidFill>
                  <a:ea typeface="Trebuchet MS" charset="0"/>
                  <a:cs typeface="Trebuchet MS" charset="0"/>
                </a:rPr>
                <a:t>Titanium Studio, integration with native SDK tools</a:t>
              </a:r>
              <a:endParaRPr lang="en-US" sz="1400" dirty="0">
                <a:solidFill>
                  <a:srgbClr val="677588"/>
                </a:solidFill>
                <a:ea typeface="Trebuchet MS" charset="0"/>
                <a:cs typeface="Trebuchet MS" charset="0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493015" y="3785449"/>
              <a:ext cx="7904724" cy="0"/>
            </a:xfrm>
            <a:prstGeom prst="line">
              <a:avLst/>
            </a:prstGeom>
            <a:ln w="9525" cmpd="sng">
              <a:solidFill>
                <a:schemeClr val="tx2"/>
              </a:solidFill>
            </a:ln>
            <a:effectLst>
              <a:outerShdw dist="12700" dir="5400000" rotWithShape="0">
                <a:schemeClr val="bg1"/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493015" y="5143925"/>
              <a:ext cx="7904724" cy="0"/>
            </a:xfrm>
            <a:prstGeom prst="line">
              <a:avLst/>
            </a:prstGeom>
            <a:ln w="9525" cmpd="sng">
              <a:solidFill>
                <a:schemeClr val="tx2"/>
              </a:solidFill>
            </a:ln>
            <a:effectLst>
              <a:outerShdw dist="12700" dir="5400000" rotWithShape="0">
                <a:schemeClr val="bg1"/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4436645" y="1066800"/>
              <a:ext cx="0" cy="5435600"/>
            </a:xfrm>
            <a:prstGeom prst="line">
              <a:avLst/>
            </a:prstGeom>
            <a:ln w="9525" cmpd="sng">
              <a:solidFill>
                <a:schemeClr val="tx2"/>
              </a:solidFill>
            </a:ln>
            <a:effectLst>
              <a:outerShdw dist="12700" dir="480000" rotWithShape="0">
                <a:schemeClr val="bg1"/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497777" y="2425275"/>
              <a:ext cx="7904725" cy="0"/>
            </a:xfrm>
            <a:prstGeom prst="line">
              <a:avLst/>
            </a:prstGeom>
            <a:ln w="9525" cmpd="sng">
              <a:solidFill>
                <a:schemeClr val="tx2"/>
              </a:solidFill>
            </a:ln>
            <a:effectLst>
              <a:outerShdw dist="12700" dir="5400000" rotWithShape="0">
                <a:schemeClr val="bg1"/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19" descr="loca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66" y="2975211"/>
            <a:ext cx="579243" cy="579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" name="Picture 20" descr="analytic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229" y="2975211"/>
            <a:ext cx="497555" cy="497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" name="Picture 27" descr="social_sharing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04" y="4277967"/>
            <a:ext cx="589834" cy="443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" name="Picture 28" descr="data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04" y="5468175"/>
            <a:ext cx="525733" cy="524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" name="Picture 29" descr="devtool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416" y="5438014"/>
            <a:ext cx="548105" cy="548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" name="Picture 7" descr="pl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9716" y="4277968"/>
            <a:ext cx="560805" cy="560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" name="Picture 30" descr="native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05" y="1776154"/>
            <a:ext cx="568322" cy="568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" name="Picture 1" descr="multimedia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216" y="1714319"/>
            <a:ext cx="690603" cy="691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9378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 to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 stores:</a:t>
            </a:r>
          </a:p>
          <a:p>
            <a:pPr lvl="1"/>
            <a:r>
              <a:rPr lang="en-US" dirty="0" smtClean="0"/>
              <a:t>Apple iTunes App Store </a:t>
            </a:r>
            <a:endParaRPr lang="en-US" dirty="0"/>
          </a:p>
          <a:p>
            <a:pPr lvl="1"/>
            <a:r>
              <a:rPr lang="en-US" dirty="0" smtClean="0"/>
              <a:t>Google Android Market</a:t>
            </a:r>
          </a:p>
          <a:p>
            <a:pPr lvl="1"/>
            <a:r>
              <a:rPr lang="en-US" dirty="0" smtClean="0"/>
              <a:t>Amazon </a:t>
            </a:r>
            <a:r>
              <a:rPr lang="en-US" dirty="0" err="1" smtClean="0"/>
              <a:t>AppStore</a:t>
            </a:r>
            <a:r>
              <a:rPr lang="en-US" dirty="0" smtClean="0"/>
              <a:t> (general Android, Kindle Fire)</a:t>
            </a:r>
          </a:p>
          <a:p>
            <a:pPr lvl="1"/>
            <a:r>
              <a:rPr lang="en-US" dirty="0" smtClean="0"/>
              <a:t>Barnes &amp; Noble Marketplace (Nook Color)</a:t>
            </a:r>
          </a:p>
          <a:p>
            <a:pPr lvl="1"/>
            <a:r>
              <a:rPr lang="en-US" dirty="0" err="1" smtClean="0"/>
              <a:t>AppBrain</a:t>
            </a:r>
            <a:r>
              <a:rPr lang="en-US" dirty="0" smtClean="0"/>
              <a:t> and various third-party stores</a:t>
            </a:r>
          </a:p>
          <a:p>
            <a:endParaRPr lang="en-US" dirty="0"/>
          </a:p>
          <a:p>
            <a:r>
              <a:rPr lang="en-US" dirty="0" smtClean="0"/>
              <a:t>US and International markets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36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Powered by Titanium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defRPr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  <a:ea typeface="ＭＳ Ｐゴシック" charset="-128"/>
                <a:cs typeface="ＭＳ Ｐゴシック" charset="-128"/>
              </a:rPr>
              <a:t>Applications:</a:t>
            </a: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NBC apps</a:t>
            </a: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NYS Senate</a:t>
            </a: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</a:t>
            </a:r>
            <a:r>
              <a:rPr lang="en-US" sz="2000" dirty="0" err="1">
                <a:ea typeface="ＭＳ Ｐゴシック" charset="-128"/>
                <a:cs typeface="ＭＳ Ｐゴシック" charset="-128"/>
              </a:rPr>
              <a:t>Wunderlist</a:t>
            </a:r>
            <a:endParaRPr lang="en-US" sz="2000" dirty="0">
              <a:ea typeface="ＭＳ Ｐゴシック" charset="-128"/>
              <a:cs typeface="ＭＳ Ｐゴシック" charset="-128"/>
            </a:endParaRP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</a:t>
            </a:r>
            <a:r>
              <a:rPr lang="en-US" sz="2000" dirty="0" err="1">
                <a:ea typeface="ＭＳ Ｐゴシック" charset="-128"/>
                <a:cs typeface="ＭＳ Ｐゴシック" charset="-128"/>
              </a:rPr>
              <a:t>GetGlue</a:t>
            </a:r>
            <a:endParaRPr lang="en-US" sz="2000" dirty="0">
              <a:ea typeface="ＭＳ Ｐゴシック" charset="-128"/>
              <a:cs typeface="ＭＳ Ｐゴシック" charset="-128"/>
            </a:endParaRPr>
          </a:p>
          <a:p>
            <a:pPr marL="0" indent="0" eaLnBrk="1" hangingPunct="1">
              <a:spcBef>
                <a:spcPts val="1224"/>
              </a:spcBef>
              <a:defRPr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  <a:ea typeface="ＭＳ Ｐゴシック" charset="-128"/>
                <a:cs typeface="ＭＳ Ｐゴシック" charset="-128"/>
              </a:rPr>
              <a:t>Companies:</a:t>
            </a: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Kellogg’s</a:t>
            </a: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NBC/Universal</a:t>
            </a: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eBay and PayPal</a:t>
            </a: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Anheuser Busch</a:t>
            </a: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Jaguar</a:t>
            </a:r>
          </a:p>
          <a:p>
            <a:pPr>
              <a:buFont typeface="Arial" charset="0"/>
              <a:buChar char="•"/>
              <a:defRPr/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 … and many more</a:t>
            </a:r>
          </a:p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4358268" y="1510636"/>
            <a:ext cx="4137308" cy="4625472"/>
            <a:chOff x="4407486" y="967372"/>
            <a:chExt cx="4614862" cy="515937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r="45985" b="13721"/>
            <a:stretch/>
          </p:blipFill>
          <p:spPr>
            <a:xfrm>
              <a:off x="5093286" y="3770897"/>
              <a:ext cx="1935162" cy="23558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5" name="Pictur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07486" y="967372"/>
              <a:ext cx="4614862" cy="3086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28448" y="3656597"/>
              <a:ext cx="1502833" cy="225425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4915" y="4052860"/>
            <a:ext cx="1241926" cy="20698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3568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600" b="1" dirty="0" smtClean="0">
              <a:solidFill>
                <a:srgbClr val="0000C0"/>
              </a:solidFill>
              <a:highlight>
                <a:srgbClr val="FFFFFF"/>
              </a:highlight>
              <a:latin typeface="Monaco"/>
            </a:endParaRPr>
          </a:p>
          <a:p>
            <a:endParaRPr lang="en-US" sz="1600" b="1" dirty="0">
              <a:solidFill>
                <a:srgbClr val="0000C0"/>
              </a:solidFill>
              <a:highlight>
                <a:srgbClr val="FFFFFF"/>
              </a:highlight>
              <a:latin typeface="Monaco"/>
            </a:endParaRPr>
          </a:p>
          <a:p>
            <a:r>
              <a:rPr lang="en-US" sz="1600" b="1" dirty="0" err="1" smtClean="0">
                <a:solidFill>
                  <a:srgbClr val="0000C0"/>
                </a:solidFill>
                <a:highlight>
                  <a:srgbClr val="FFFFFF"/>
                </a:highlight>
                <a:latin typeface="Monaco"/>
              </a:rPr>
              <a:t>var</a:t>
            </a:r>
            <a:r>
              <a:rPr lang="en-US" sz="1600" b="1" dirty="0" smtClean="0">
                <a:solidFill>
                  <a:srgbClr val="0000C0"/>
                </a:solidFill>
                <a:highlight>
                  <a:srgbClr val="FFFFFF"/>
                </a:highlight>
                <a:latin typeface="Monaco"/>
              </a:rPr>
              <a:t> </a:t>
            </a:r>
            <a:r>
              <a:rPr lang="en-US" sz="1600" b="1" dirty="0">
                <a:highlight>
                  <a:srgbClr val="FFFFFF"/>
                </a:highlight>
                <a:latin typeface="Monaco"/>
              </a:rPr>
              <a:t>map </a:t>
            </a:r>
            <a:r>
              <a:rPr lang="en-US" sz="1600" b="1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= </a:t>
            </a:r>
            <a:r>
              <a:rPr lang="en-US" sz="1600" b="1" dirty="0" err="1">
                <a:highlight>
                  <a:srgbClr val="FFFFFF"/>
                </a:highlight>
                <a:latin typeface="Monaco"/>
              </a:rPr>
              <a:t>Ti.Map.createView</a:t>
            </a:r>
            <a:r>
              <a:rPr lang="en-US" sz="1600" b="1" dirty="0">
                <a:highlight>
                  <a:srgbClr val="FFFFFF"/>
                </a:highlight>
                <a:latin typeface="Monaco"/>
              </a:rPr>
              <a:t>({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region: {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	latitude:</a:t>
            </a:r>
            <a:r>
              <a:rPr lang="en-US" sz="1600" dirty="0">
                <a:solidFill>
                  <a:srgbClr val="004080"/>
                </a:solidFill>
                <a:highlight>
                  <a:srgbClr val="FFFFFF"/>
                </a:highlight>
                <a:latin typeface="Monaco"/>
              </a:rPr>
              <a:t>43.082602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,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	longitude:</a:t>
            </a:r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-</a:t>
            </a:r>
            <a:r>
              <a:rPr lang="en-US" sz="1600" dirty="0">
                <a:solidFill>
                  <a:srgbClr val="004080"/>
                </a:solidFill>
                <a:highlight>
                  <a:srgbClr val="FFFFFF"/>
                </a:highlight>
                <a:latin typeface="Monaco"/>
              </a:rPr>
              <a:t>77.676859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,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	latitudeDelta:</a:t>
            </a:r>
            <a:r>
              <a:rPr lang="en-US" sz="1600" dirty="0">
                <a:solidFill>
                  <a:srgbClr val="004080"/>
                </a:solidFill>
                <a:highlight>
                  <a:srgbClr val="FFFFFF"/>
                </a:highlight>
                <a:latin typeface="Monaco"/>
              </a:rPr>
              <a:t>0.01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,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	longitudeDelta:</a:t>
            </a:r>
            <a:r>
              <a:rPr lang="en-US" sz="1600" dirty="0">
                <a:solidFill>
                  <a:srgbClr val="004080"/>
                </a:solidFill>
                <a:highlight>
                  <a:srgbClr val="FFFFFF"/>
                </a:highlight>
                <a:latin typeface="Monaco"/>
              </a:rPr>
              <a:t>0.01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},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</a:t>
            </a:r>
            <a:r>
              <a:rPr lang="en-US" sz="1600" dirty="0" err="1">
                <a:highlight>
                  <a:srgbClr val="FFFFFF"/>
                </a:highlight>
                <a:latin typeface="Monaco"/>
              </a:rPr>
              <a:t>animate:</a:t>
            </a:r>
            <a:r>
              <a:rPr lang="en-US" sz="1600" dirty="0" err="1">
                <a:solidFill>
                  <a:srgbClr val="800040"/>
                </a:solidFill>
                <a:highlight>
                  <a:srgbClr val="FFFFFF"/>
                </a:highlight>
                <a:latin typeface="Monaco"/>
              </a:rPr>
              <a:t>true</a:t>
            </a:r>
            <a:r>
              <a:rPr lang="en-US" sz="1600" dirty="0">
                <a:highlight>
                  <a:srgbClr val="FFFFFF"/>
                </a:highlight>
                <a:latin typeface="Monaco"/>
              </a:rPr>
              <a:t>,</a:t>
            </a: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	</a:t>
            </a:r>
            <a:r>
              <a:rPr lang="en-US" sz="1600" dirty="0" err="1" smtClean="0">
                <a:highlight>
                  <a:srgbClr val="FFFFFF"/>
                </a:highlight>
                <a:latin typeface="Monaco"/>
              </a:rPr>
              <a:t>regionFit:</a:t>
            </a:r>
            <a:r>
              <a:rPr lang="en-US" sz="1600" dirty="0" err="1" smtClean="0">
                <a:solidFill>
                  <a:srgbClr val="800040"/>
                </a:solidFill>
                <a:highlight>
                  <a:srgbClr val="FFFFFF"/>
                </a:highlight>
                <a:latin typeface="Monaco"/>
              </a:rPr>
              <a:t>true</a:t>
            </a:r>
            <a:endParaRPr lang="en-US" sz="1600" dirty="0">
              <a:highlight>
                <a:srgbClr val="FFFFFF"/>
              </a:highlight>
              <a:latin typeface="Monaco"/>
            </a:endParaRPr>
          </a:p>
          <a:p>
            <a:r>
              <a:rPr lang="en-US" sz="1600" dirty="0">
                <a:highlight>
                  <a:srgbClr val="FFFFFF"/>
                </a:highlight>
                <a:latin typeface="Monaco"/>
              </a:rPr>
              <a:t>})</a:t>
            </a:r>
            <a:r>
              <a:rPr lang="en-US" sz="1600" dirty="0">
                <a:solidFill>
                  <a:srgbClr val="5C5C5C"/>
                </a:solidFill>
                <a:highlight>
                  <a:srgbClr val="FFFFFF"/>
                </a:highlight>
                <a:latin typeface="Monaco"/>
              </a:rPr>
              <a:t>;</a:t>
            </a:r>
          </a:p>
          <a:p>
            <a:endParaRPr lang="en-US" dirty="0"/>
          </a:p>
        </p:txBody>
      </p:sp>
      <p:pic>
        <p:nvPicPr>
          <p:cNvPr id="5" name="Picture 4" descr="Screen shot 2011-11-10 at 10.21.1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002" y="187158"/>
            <a:ext cx="3273107" cy="614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04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RSS reader</a:t>
            </a:r>
          </a:p>
          <a:p>
            <a:endParaRPr lang="en-US" dirty="0"/>
          </a:p>
          <a:p>
            <a:r>
              <a:rPr lang="en-US" dirty="0" smtClean="0"/>
              <a:t>Modular architecture</a:t>
            </a:r>
            <a:br>
              <a:rPr lang="en-US" dirty="0" smtClean="0"/>
            </a:br>
            <a:r>
              <a:rPr lang="en-US" dirty="0" smtClean="0"/>
              <a:t>	(</a:t>
            </a:r>
            <a:r>
              <a:rPr lang="en-US" dirty="0" err="1" smtClean="0"/>
              <a:t>CommonJS</a:t>
            </a:r>
            <a:r>
              <a:rPr lang="en-US" dirty="0" smtClean="0"/>
              <a:t> require() method)</a:t>
            </a:r>
          </a:p>
          <a:p>
            <a:endParaRPr lang="en-US" dirty="0"/>
          </a:p>
          <a:p>
            <a:r>
              <a:rPr lang="en-US" dirty="0" smtClean="0"/>
              <a:t>HTTP calls and XML parsing</a:t>
            </a:r>
          </a:p>
          <a:p>
            <a:endParaRPr lang="en-US" dirty="0" smtClean="0"/>
          </a:p>
          <a:p>
            <a:r>
              <a:rPr lang="en-US" dirty="0" smtClean="0"/>
              <a:t>Event-based messaging</a:t>
            </a:r>
          </a:p>
          <a:p>
            <a:endParaRPr lang="en-US" dirty="0"/>
          </a:p>
          <a:p>
            <a:r>
              <a:rPr lang="en-US" dirty="0" smtClean="0"/>
              <a:t>Web views</a:t>
            </a:r>
            <a:endParaRPr lang="en-US" dirty="0"/>
          </a:p>
        </p:txBody>
      </p:sp>
      <p:pic>
        <p:nvPicPr>
          <p:cNvPr id="6" name="Picture 5" descr="Screen shot 2011-11-10 at 10.20.0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526" y="267368"/>
            <a:ext cx="3201952" cy="601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27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smtClean="0"/>
              <a:t>Agenda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  <a:p>
            <a:endParaRPr lang="en-US" dirty="0"/>
          </a:p>
          <a:p>
            <a:r>
              <a:rPr lang="en-US" dirty="0" smtClean="0"/>
              <a:t>Mobile Market Overview</a:t>
            </a:r>
          </a:p>
          <a:p>
            <a:endParaRPr lang="en-US" dirty="0" smtClean="0"/>
          </a:p>
          <a:p>
            <a:r>
              <a:rPr lang="en-US" dirty="0" smtClean="0"/>
              <a:t>Titanium Overview</a:t>
            </a:r>
          </a:p>
          <a:p>
            <a:endParaRPr lang="en-US" dirty="0"/>
          </a:p>
          <a:p>
            <a:r>
              <a:rPr lang="en-US" dirty="0" smtClean="0"/>
              <a:t>Demo</a:t>
            </a:r>
          </a:p>
          <a:p>
            <a:endParaRPr lang="en-US" dirty="0"/>
          </a:p>
          <a:p>
            <a:r>
              <a:rPr lang="en-US" dirty="0" smtClean="0"/>
              <a:t>Q&amp;A</a:t>
            </a:r>
          </a:p>
          <a:p>
            <a:endParaRPr 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1803" y="1553064"/>
            <a:ext cx="3746500" cy="2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6847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Titanium at 10,000 feet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564115" y="1991886"/>
            <a:ext cx="6403473" cy="419768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32000" y="2245895"/>
            <a:ext cx="5507789" cy="828842"/>
          </a:xfrm>
          <a:prstGeom prst="rect">
            <a:avLst/>
          </a:prstGeom>
          <a:solidFill>
            <a:srgbClr val="1A2D5B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Your Application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32000" y="3122858"/>
            <a:ext cx="5507789" cy="828842"/>
          </a:xfrm>
          <a:prstGeom prst="rect">
            <a:avLst/>
          </a:prstGeom>
          <a:solidFill>
            <a:srgbClr val="800002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Titanium APIs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32000" y="4013189"/>
            <a:ext cx="5507789" cy="828842"/>
          </a:xfrm>
          <a:prstGeom prst="rect">
            <a:avLst/>
          </a:prstGeom>
          <a:solidFill>
            <a:srgbClr val="800002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Bridge (</a:t>
            </a:r>
            <a:r>
              <a:rPr lang="en-US" dirty="0" err="1" smtClean="0">
                <a:solidFill>
                  <a:srgbClr val="FFFFFF"/>
                </a:solidFill>
              </a:rPr>
              <a:t>kroll</a:t>
            </a:r>
            <a:r>
              <a:rPr lang="en-US" dirty="0" smtClean="0">
                <a:solidFill>
                  <a:srgbClr val="FFFFFF"/>
                </a:solidFill>
              </a:rPr>
              <a:t>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032000" y="4916888"/>
            <a:ext cx="2687053" cy="82884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457200" rtlCol="0" anchor="ctr"/>
          <a:lstStyle/>
          <a:p>
            <a:pPr algn="r"/>
            <a:r>
              <a:rPr lang="en-US" dirty="0" smtClean="0">
                <a:solidFill>
                  <a:srgbClr val="000000"/>
                </a:solidFill>
              </a:rPr>
              <a:t>Android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852736" y="4916888"/>
            <a:ext cx="2687053" cy="82884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914400" rtlCol="0" anchor="ctr"/>
          <a:lstStyle/>
          <a:p>
            <a:pPr algn="r"/>
            <a:r>
              <a:rPr lang="en-US" dirty="0" err="1" smtClean="0">
                <a:solidFill>
                  <a:srgbClr val="000000"/>
                </a:solidFill>
              </a:rPr>
              <a:t>iOS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1" name="Picture 10" descr="android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258" y="4943625"/>
            <a:ext cx="768684" cy="7686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appl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366" y="4932949"/>
            <a:ext cx="662810" cy="776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8178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Titanium Under the Covers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Leverages native development kits</a:t>
            </a:r>
          </a:p>
          <a:p>
            <a:endParaRPr lang="en-US" dirty="0"/>
          </a:p>
          <a:p>
            <a:r>
              <a:rPr lang="en-US" dirty="0" smtClean="0"/>
              <a:t>JavaScript statically analyzed, native project stubs generated</a:t>
            </a:r>
          </a:p>
          <a:p>
            <a:endParaRPr lang="en-US" dirty="0"/>
          </a:p>
          <a:p>
            <a:r>
              <a:rPr lang="en-US" dirty="0" smtClean="0"/>
              <a:t>JavaScript precompiled to </a:t>
            </a:r>
            <a:r>
              <a:rPr lang="en-US" dirty="0" err="1" smtClean="0"/>
              <a:t>bytecode</a:t>
            </a:r>
            <a:r>
              <a:rPr lang="en-US" dirty="0" smtClean="0"/>
              <a:t> (Android) or </a:t>
            </a:r>
            <a:r>
              <a:rPr lang="en-US" dirty="0" err="1" smtClean="0"/>
              <a:t>inlined</a:t>
            </a:r>
            <a:r>
              <a:rPr lang="en-US" dirty="0" smtClean="0"/>
              <a:t> in a generated C file (</a:t>
            </a:r>
            <a:r>
              <a:rPr lang="en-US" dirty="0" err="1" smtClean="0"/>
              <a:t>iOS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Your JavaScript is interpreted at runtime via bundled </a:t>
            </a:r>
            <a:r>
              <a:rPr lang="en-US" dirty="0" err="1" smtClean="0"/>
              <a:t>JavaScriptCore</a:t>
            </a:r>
            <a:r>
              <a:rPr lang="en-US" dirty="0" smtClean="0"/>
              <a:t> (</a:t>
            </a:r>
            <a:r>
              <a:rPr lang="en-US" dirty="0" err="1" smtClean="0"/>
              <a:t>iOS</a:t>
            </a:r>
            <a:r>
              <a:rPr lang="en-US" dirty="0" smtClean="0"/>
              <a:t>) or Rhino/V8 (Android) engine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148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talk money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Apache 2.0 - free </a:t>
            </a:r>
            <a:r>
              <a:rPr lang="en-US" dirty="0"/>
              <a:t>to download, use, and publish your </a:t>
            </a:r>
            <a:r>
              <a:rPr lang="en-US" dirty="0" smtClean="0"/>
              <a:t>apps</a:t>
            </a:r>
          </a:p>
          <a:p>
            <a:endParaRPr lang="en-US" dirty="0"/>
          </a:p>
          <a:p>
            <a:r>
              <a:rPr lang="en-US" dirty="0" smtClean="0"/>
              <a:t>Subscription plans</a:t>
            </a:r>
          </a:p>
          <a:p>
            <a:pPr lvl="1"/>
            <a:r>
              <a:rPr lang="en-US" dirty="0" smtClean="0"/>
              <a:t>Indie, Professional, &amp; Enterprise</a:t>
            </a:r>
          </a:p>
          <a:p>
            <a:endParaRPr lang="en-US" dirty="0" smtClean="0"/>
          </a:p>
          <a:p>
            <a:r>
              <a:rPr lang="en-US" dirty="0"/>
              <a:t>Pro services, SLA support, </a:t>
            </a:r>
            <a:r>
              <a:rPr lang="en-US" dirty="0" smtClean="0"/>
              <a:t>training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Modules Marketplace</a:t>
            </a:r>
          </a:p>
          <a:p>
            <a:endParaRPr lang="en-US" dirty="0"/>
          </a:p>
          <a:p>
            <a:pPr algn="ctr"/>
            <a:r>
              <a:rPr lang="en-US" sz="2000" dirty="0">
                <a:solidFill>
                  <a:srgbClr val="0000FF"/>
                </a:solidFill>
              </a:rPr>
              <a:t>http://</a:t>
            </a:r>
            <a:r>
              <a:rPr lang="en-US" sz="2000" dirty="0" err="1">
                <a:solidFill>
                  <a:srgbClr val="0000FF"/>
                </a:solidFill>
              </a:rPr>
              <a:t>www.appcelerator.com</a:t>
            </a:r>
            <a:r>
              <a:rPr lang="en-US" sz="2000" dirty="0">
                <a:solidFill>
                  <a:srgbClr val="0000FF"/>
                </a:solidFill>
              </a:rPr>
              <a:t>/products/plans-pricing/</a:t>
            </a:r>
          </a:p>
        </p:txBody>
      </p:sp>
    </p:spTree>
    <p:extLst>
      <p:ext uri="{BB962C8B-B14F-4D97-AF65-F5344CB8AC3E}">
        <p14:creationId xmlns:p14="http://schemas.microsoft.com/office/powerpoint/2010/main" val="3542491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Titanium is not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a wrapper around HTML5 content</a:t>
            </a:r>
          </a:p>
          <a:p>
            <a:pPr lvl="1"/>
            <a:r>
              <a:rPr lang="en-US" dirty="0" smtClean="0"/>
              <a:t>(though you can certainly do that if you want)</a:t>
            </a:r>
          </a:p>
          <a:p>
            <a:endParaRPr lang="en-US" dirty="0" smtClean="0"/>
          </a:p>
          <a:p>
            <a:r>
              <a:rPr lang="en-US" dirty="0" smtClean="0"/>
              <a:t>Write Once, Run Everywhere</a:t>
            </a:r>
            <a:endParaRPr lang="en-US" dirty="0"/>
          </a:p>
          <a:p>
            <a:pPr lvl="1"/>
            <a:r>
              <a:rPr lang="en-US" dirty="0" smtClean="0"/>
              <a:t>(that tends to be “Write once, suck everywhere”)</a:t>
            </a:r>
          </a:p>
          <a:p>
            <a:endParaRPr lang="en-US" dirty="0"/>
          </a:p>
          <a:p>
            <a:r>
              <a:rPr lang="en-US" dirty="0" smtClean="0"/>
              <a:t>A cross compiler</a:t>
            </a:r>
          </a:p>
          <a:p>
            <a:pPr lvl="1"/>
            <a:r>
              <a:rPr lang="en-US" dirty="0" smtClean="0"/>
              <a:t>(it doesn’t create </a:t>
            </a:r>
            <a:r>
              <a:rPr lang="en-US" dirty="0" err="1" smtClean="0"/>
              <a:t>Obj</a:t>
            </a:r>
            <a:r>
              <a:rPr lang="en-US" dirty="0" smtClean="0"/>
              <a:t>-C / Java code for you)</a:t>
            </a:r>
          </a:p>
          <a:p>
            <a:endParaRPr lang="en-US" dirty="0" smtClean="0"/>
          </a:p>
          <a:p>
            <a:r>
              <a:rPr lang="en-US" dirty="0" smtClean="0"/>
              <a:t>Going to do the programming for you</a:t>
            </a:r>
          </a:p>
          <a:p>
            <a:pPr lvl="1"/>
            <a:r>
              <a:rPr lang="en-US" dirty="0" smtClean="0"/>
              <a:t>(moderate JavaScript and fundamental programming skills </a:t>
            </a:r>
            <a:br>
              <a:rPr lang="en-US" dirty="0" smtClean="0"/>
            </a:br>
            <a:r>
              <a:rPr lang="en-US" dirty="0" smtClean="0"/>
              <a:t>are required)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907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Eloquent JavaScript, JavaScript: The Good Parts</a:t>
            </a:r>
          </a:p>
          <a:p>
            <a:endParaRPr lang="en-US" dirty="0" smtClean="0"/>
          </a:p>
          <a:p>
            <a:r>
              <a:rPr lang="en-US" dirty="0" smtClean="0"/>
              <a:t>Download Titanium – </a:t>
            </a:r>
            <a:r>
              <a:rPr lang="en-US" dirty="0" err="1" smtClean="0"/>
              <a:t>www.appcelerator.com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Sample apps: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API demo: 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appcelerator</a:t>
            </a:r>
            <a:r>
              <a:rPr lang="en-US" dirty="0" smtClean="0"/>
              <a:t>/</a:t>
            </a:r>
            <a:r>
              <a:rPr lang="en-US" dirty="0" err="1" smtClean="0"/>
              <a:t>KitchenSink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Lots </a:t>
            </a:r>
            <a:r>
              <a:rPr lang="en-US" dirty="0"/>
              <a:t>more at </a:t>
            </a:r>
            <a:r>
              <a:rPr lang="en-US" dirty="0" smtClean="0"/>
              <a:t>http://</a:t>
            </a:r>
            <a:r>
              <a:rPr lang="en-US" dirty="0" err="1" smtClean="0"/>
              <a:t>wiki.appcelerator.org</a:t>
            </a:r>
            <a:r>
              <a:rPr lang="en-US" dirty="0"/>
              <a:t>/display</a:t>
            </a:r>
            <a:r>
              <a:rPr lang="en-US" dirty="0" smtClean="0"/>
              <a:t>/</a:t>
            </a:r>
            <a:br>
              <a:rPr lang="en-US" dirty="0" smtClean="0"/>
            </a:br>
            <a:r>
              <a:rPr lang="en-US" dirty="0" smtClean="0"/>
              <a:t>		</a:t>
            </a:r>
            <a:r>
              <a:rPr lang="en-US" dirty="0"/>
              <a:t>guides/</a:t>
            </a:r>
            <a:r>
              <a:rPr lang="en-US" dirty="0" err="1" smtClean="0"/>
              <a:t>Example</a:t>
            </a:r>
            <a:r>
              <a:rPr lang="en-US" dirty="0" err="1"/>
              <a:t>+Applications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765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wiki.appcelerator.org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developer.appcelerator.com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@</a:t>
            </a:r>
            <a:r>
              <a:rPr lang="en-US" dirty="0" err="1" smtClean="0"/>
              <a:t>appcelerator</a:t>
            </a:r>
            <a:r>
              <a:rPr lang="en-US" dirty="0" smtClean="0"/>
              <a:t> (and more)</a:t>
            </a:r>
          </a:p>
          <a:p>
            <a:endParaRPr lang="en-US" dirty="0"/>
          </a:p>
          <a:p>
            <a:r>
              <a:rPr lang="en-US" dirty="0" smtClean="0"/>
              <a:t>#</a:t>
            </a:r>
            <a:r>
              <a:rPr lang="en-US" dirty="0" err="1" smtClean="0"/>
              <a:t>titanium_app</a:t>
            </a:r>
            <a:r>
              <a:rPr lang="en-US" dirty="0" smtClean="0"/>
              <a:t> (</a:t>
            </a:r>
            <a:r>
              <a:rPr lang="en-US" dirty="0" err="1" smtClean="0"/>
              <a:t>irc.freenode.net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err="1" smtClean="0"/>
              <a:t>meetup.com</a:t>
            </a:r>
            <a:r>
              <a:rPr lang="en-US" dirty="0" smtClean="0"/>
              <a:t>/</a:t>
            </a:r>
            <a:r>
              <a:rPr lang="en-US" dirty="0" err="1" smtClean="0"/>
              <a:t>TiRochester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576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13560"/>
            <a:ext cx="8229600" cy="2223177"/>
          </a:xfrm>
        </p:spPr>
        <p:txBody>
          <a:bodyPr/>
          <a:lstStyle/>
          <a:p>
            <a:pPr algn="ctr"/>
            <a:r>
              <a:rPr lang="en-US" sz="11500" b="1" i="1" dirty="0" smtClean="0">
                <a:latin typeface="Baskerville"/>
                <a:cs typeface="Baskerville"/>
              </a:rPr>
              <a:t>Q&amp;A</a:t>
            </a:r>
            <a:endParaRPr lang="en-US" sz="11500" b="1" i="1" dirty="0">
              <a:latin typeface="Baskerville"/>
              <a:cs typeface="Baskerville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895" y="4571691"/>
            <a:ext cx="8208210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algn="ctr"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2800" b="1" dirty="0" smtClean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Tim Poulsen </a:t>
            </a:r>
            <a:endParaRPr lang="en-US" sz="2800" b="1" dirty="0">
              <a:solidFill>
                <a:schemeClr val="accent6"/>
              </a:solidFill>
              <a:ea typeface="ヒラギノ角ゴ Pro W3" charset="0"/>
              <a:cs typeface="ヒラギノ角ゴ Pro W3" charset="0"/>
            </a:endParaRPr>
          </a:p>
          <a:p>
            <a:pPr algn="ctr"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800" dirty="0" smtClean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Trainer &amp; Curriculum Developer, Appcelerator</a:t>
            </a:r>
            <a:r>
              <a:rPr lang="en-US" sz="1800" dirty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, Inc</a:t>
            </a:r>
            <a:r>
              <a:rPr lang="en-US" sz="1800" dirty="0" smtClean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.</a:t>
            </a:r>
          </a:p>
          <a:p>
            <a:pPr algn="ctr"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800" dirty="0" smtClean="0">
                <a:solidFill>
                  <a:srgbClr val="800002"/>
                </a:solidFill>
                <a:ea typeface="ヒラギノ角ゴ Pro W3" charset="0"/>
                <a:cs typeface="ヒラギノ角ゴ Pro W3" charset="0"/>
              </a:rPr>
              <a:t>tpoulsen@appcelerator.com</a:t>
            </a:r>
          </a:p>
          <a:p>
            <a:pPr algn="ctr"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800" dirty="0" smtClean="0">
                <a:solidFill>
                  <a:srgbClr val="800002"/>
                </a:solidFill>
                <a:ea typeface="ヒラギノ角ゴ Pro W3" charset="0"/>
                <a:cs typeface="ヒラギノ角ゴ Pro W3" charset="0"/>
              </a:rPr>
              <a:t>@</a:t>
            </a:r>
            <a:r>
              <a:rPr lang="en-US" sz="1800" dirty="0" err="1" smtClean="0">
                <a:solidFill>
                  <a:srgbClr val="800002"/>
                </a:solidFill>
                <a:ea typeface="ヒラギノ角ゴ Pro W3" charset="0"/>
                <a:cs typeface="ヒラギノ角ゴ Pro W3" charset="0"/>
              </a:rPr>
              <a:t>skypanther</a:t>
            </a:r>
            <a:endParaRPr lang="en-US" sz="1800" dirty="0">
              <a:solidFill>
                <a:srgbClr val="800002"/>
              </a:solidFill>
              <a:ea typeface="ヒラギノ角ゴ Pro W3" charset="0"/>
              <a:cs typeface="ヒラギノ角ゴ Pro W3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endParaRPr lang="en-US" sz="1400" dirty="0">
              <a:solidFill>
                <a:schemeClr val="accent6"/>
              </a:solidFill>
              <a:ea typeface="ヒラギノ角ゴ Pro W3" charset="0"/>
              <a:cs typeface="ヒラギノ角ゴ Pro W3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400" dirty="0" smtClean="0">
                <a:solidFill>
                  <a:schemeClr val="accent6"/>
                </a:solidFill>
                <a:ea typeface="ヒラギノ角ゴ Pro W3" charset="0"/>
                <a:cs typeface="ヒラギノ角ゴ Pro W3" charset="0"/>
              </a:rPr>
              <a:t> </a:t>
            </a:r>
            <a:endParaRPr lang="en-US" sz="1400" dirty="0">
              <a:solidFill>
                <a:schemeClr val="accent6"/>
              </a:solidFill>
              <a:ea typeface="ヒラギノ角ゴ Pro W3" charset="0"/>
              <a:cs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613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981160" y="1536003"/>
            <a:ext cx="6029156" cy="4720419"/>
            <a:chOff x="2981160" y="1536003"/>
            <a:chExt cx="6029156" cy="4720419"/>
          </a:xfrm>
        </p:grpSpPr>
        <p:pic>
          <p:nvPicPr>
            <p:cNvPr id="6" name="Picture 5" descr="Screen shot 2011-11-08 at 9.30.59 A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1160" y="1536003"/>
              <a:ext cx="4344736" cy="3695900"/>
            </a:xfrm>
            <a:prstGeom prst="rect">
              <a:avLst/>
            </a:prstGeom>
          </p:spPr>
        </p:pic>
        <p:pic>
          <p:nvPicPr>
            <p:cNvPr id="5" name="Picture 4" descr="Screen shot 2011-11-08 at 9.29.48 AM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4302" y="2406316"/>
              <a:ext cx="4526014" cy="385010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 and my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</a:p>
          <a:p>
            <a:endParaRPr lang="en-US" dirty="0"/>
          </a:p>
          <a:p>
            <a:r>
              <a:rPr lang="en-US" dirty="0" err="1" smtClean="0"/>
              <a:t>Skypanther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My apps</a:t>
            </a:r>
          </a:p>
          <a:p>
            <a:endParaRPr lang="en-US" dirty="0"/>
          </a:p>
          <a:p>
            <a:r>
              <a:rPr lang="en-US" dirty="0" smtClean="0"/>
              <a:t>Appcelerator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 descr="door2doo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341" y="1871579"/>
            <a:ext cx="1953606" cy="34757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12" name="Group 11"/>
          <p:cNvGrpSpPr/>
          <p:nvPr/>
        </p:nvGrpSpPr>
        <p:grpSpPr>
          <a:xfrm>
            <a:off x="3654554" y="1705017"/>
            <a:ext cx="5048288" cy="4935639"/>
            <a:chOff x="3838356" y="1504491"/>
            <a:chExt cx="5048288" cy="4935639"/>
          </a:xfrm>
        </p:grpSpPr>
        <p:pic>
          <p:nvPicPr>
            <p:cNvPr id="11" name="Picture 10" descr="Screen shot 2011-11-08 at 10.25.01 AM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4842" y="1504491"/>
              <a:ext cx="4501802" cy="3829510"/>
            </a:xfrm>
            <a:prstGeom prst="rect">
              <a:avLst/>
            </a:prstGeom>
          </p:spPr>
        </p:pic>
        <p:pic>
          <p:nvPicPr>
            <p:cNvPr id="7" name="Picture 6" descr="Screen shot 2011-11-08 at 9.32.25 AM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38356" y="2499891"/>
              <a:ext cx="2097224" cy="39402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7615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Mobile Market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2239269"/>
              </p:ext>
            </p:extLst>
          </p:nvPr>
        </p:nvGraphicFramePr>
        <p:xfrm>
          <a:off x="200525" y="1719012"/>
          <a:ext cx="8769688" cy="3325181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2192422"/>
                <a:gridCol w="2192422"/>
                <a:gridCol w="2192422"/>
                <a:gridCol w="2192422"/>
              </a:tblGrid>
              <a:tr h="4600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8000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iPhone/</a:t>
                      </a:r>
                      <a:r>
                        <a:rPr lang="en-US" dirty="0" err="1" smtClean="0"/>
                        <a:t>iPad</a:t>
                      </a:r>
                      <a:endParaRPr lang="en-US" dirty="0"/>
                    </a:p>
                  </a:txBody>
                  <a:tcPr>
                    <a:solidFill>
                      <a:srgbClr val="8000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Android</a:t>
                      </a:r>
                      <a:endParaRPr lang="en-US" dirty="0"/>
                    </a:p>
                  </a:txBody>
                  <a:tcPr>
                    <a:solidFill>
                      <a:srgbClr val="8000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Blackberry</a:t>
                      </a:r>
                      <a:endParaRPr lang="en-US" dirty="0"/>
                    </a:p>
                  </a:txBody>
                  <a:tcPr>
                    <a:solidFill>
                      <a:srgbClr val="800002"/>
                    </a:solidFill>
                  </a:tcPr>
                </a:tc>
              </a:tr>
              <a:tr h="83684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 Apps </a:t>
                      </a:r>
                      <a:br>
                        <a:rPr lang="en-US" dirty="0" smtClean="0"/>
                      </a:br>
                      <a:r>
                        <a:rPr lang="en-US" sz="1600" dirty="0" smtClean="0"/>
                        <a:t>(3/2011)</a:t>
                      </a:r>
                      <a:br>
                        <a:rPr lang="en-US" sz="1600" dirty="0" smtClean="0"/>
                      </a:b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400,000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225,000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27,000</a:t>
                      </a:r>
                      <a:endParaRPr lang="en-US" dirty="0"/>
                    </a:p>
                  </a:txBody>
                  <a:tcPr/>
                </a:tc>
              </a:tr>
              <a:tr h="8079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App sales </a:t>
                      </a:r>
                      <a:br>
                        <a:rPr lang="en-US" dirty="0" smtClean="0"/>
                      </a:br>
                      <a:r>
                        <a:rPr lang="en-US" sz="1600" dirty="0" smtClean="0"/>
                        <a:t>(2010)</a:t>
                      </a:r>
                      <a:br>
                        <a:rPr lang="en-US" sz="1600" dirty="0" smtClean="0"/>
                      </a:b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$1.8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bn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$100 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$165 m</a:t>
                      </a:r>
                      <a:endParaRPr lang="en-US" dirty="0"/>
                    </a:p>
                  </a:txBody>
                  <a:tcPr/>
                </a:tc>
              </a:tr>
              <a:tr h="106769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Device market share</a:t>
                      </a:r>
                    </a:p>
                    <a:p>
                      <a:pPr algn="ctr"/>
                      <a:r>
                        <a:rPr lang="en-US" sz="1600" dirty="0" smtClean="0"/>
                        <a:t>(3/2011)</a:t>
                      </a:r>
                      <a:br>
                        <a:rPr lang="en-US" sz="1600" dirty="0" smtClean="0"/>
                      </a:b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58210" y="5387476"/>
            <a:ext cx="54448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Lots of opportunity across platforms!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238690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Platform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iPhone / </a:t>
            </a:r>
            <a:r>
              <a:rPr lang="en-US" dirty="0" err="1" smtClean="0"/>
              <a:t>iPad</a:t>
            </a:r>
            <a:r>
              <a:rPr lang="en-US" dirty="0" smtClean="0"/>
              <a:t> – </a:t>
            </a:r>
            <a:r>
              <a:rPr lang="en-US" dirty="0" err="1" smtClean="0"/>
              <a:t>ObjectiveC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Android – Java</a:t>
            </a:r>
          </a:p>
          <a:p>
            <a:endParaRPr lang="en-US" dirty="0"/>
          </a:p>
          <a:p>
            <a:r>
              <a:rPr lang="en-US" dirty="0" smtClean="0"/>
              <a:t>Blackberry – Java, HTML5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860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HTML5 Web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HTML UI + JavaScript + server backend</a:t>
            </a:r>
          </a:p>
          <a:p>
            <a:endParaRPr lang="en-US" dirty="0"/>
          </a:p>
          <a:p>
            <a:r>
              <a:rPr lang="en-US" dirty="0" smtClean="0"/>
              <a:t>Limited access to device hardware</a:t>
            </a:r>
          </a:p>
          <a:p>
            <a:endParaRPr lang="en-US" dirty="0"/>
          </a:p>
          <a:p>
            <a:r>
              <a:rPr lang="en-US" dirty="0" smtClean="0"/>
              <a:t>Limited data storage options (offline access)</a:t>
            </a:r>
          </a:p>
          <a:p>
            <a:endParaRPr lang="en-US" dirty="0"/>
          </a:p>
          <a:p>
            <a:r>
              <a:rPr lang="en-US" dirty="0" smtClean="0"/>
              <a:t>Limited networking options</a:t>
            </a:r>
          </a:p>
        </p:txBody>
      </p:sp>
    </p:spTree>
    <p:extLst>
      <p:ext uri="{BB962C8B-B14F-4D97-AF65-F5344CB8AC3E}">
        <p14:creationId xmlns:p14="http://schemas.microsoft.com/office/powerpoint/2010/main" val="43749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smtClean="0"/>
              <a:t>Titanium helps developers build apps that…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 cross-platform</a:t>
            </a:r>
          </a:p>
          <a:p>
            <a:endParaRPr lang="en-US" dirty="0"/>
          </a:p>
          <a:p>
            <a:r>
              <a:rPr lang="en-US" dirty="0"/>
              <a:t>Look, feel, and perform native</a:t>
            </a:r>
          </a:p>
          <a:p>
            <a:endParaRPr lang="en-US" dirty="0" smtClean="0"/>
          </a:p>
          <a:p>
            <a:r>
              <a:rPr lang="en-US" dirty="0" smtClean="0"/>
              <a:t>Leverage common skill sets</a:t>
            </a:r>
          </a:p>
          <a:p>
            <a:endParaRPr lang="en-US" dirty="0"/>
          </a:p>
          <a:p>
            <a:r>
              <a:rPr lang="en-US" dirty="0" smtClean="0"/>
              <a:t>Fit well in the native app ecosystem</a:t>
            </a:r>
          </a:p>
          <a:p>
            <a:endParaRPr 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1803" y="1553064"/>
            <a:ext cx="3746500" cy="2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4242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Titanium is…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JavaScript-based framework</a:t>
            </a:r>
          </a:p>
          <a:p>
            <a:endParaRPr lang="en-US" dirty="0"/>
          </a:p>
          <a:p>
            <a:r>
              <a:rPr lang="en-US" dirty="0" smtClean="0"/>
              <a:t>With access to native OS and hardware features</a:t>
            </a:r>
          </a:p>
          <a:p>
            <a:endParaRPr lang="en-US" dirty="0"/>
          </a:p>
          <a:p>
            <a:r>
              <a:rPr lang="en-US" dirty="0" smtClean="0"/>
              <a:t>Modular and extensible</a:t>
            </a:r>
          </a:p>
          <a:p>
            <a:endParaRPr lang="en-US" dirty="0"/>
          </a:p>
          <a:p>
            <a:r>
              <a:rPr lang="en-US" dirty="0" smtClean="0"/>
              <a:t>Free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891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4399">
            <a:off x="4186320" y="1577473"/>
            <a:ext cx="4472116" cy="4573337"/>
          </a:xfrm>
          <a:prstGeom prst="rect">
            <a:avLst/>
          </a:prstGeom>
        </p:spPr>
      </p:pic>
      <p:pic>
        <p:nvPicPr>
          <p:cNvPr id="11" name="Picture 10" descr="blackberr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03771">
            <a:off x="1005454" y="3533081"/>
            <a:ext cx="1813613" cy="26411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t="16945" b="16222"/>
          <a:stretch/>
        </p:blipFill>
        <p:spPr>
          <a:xfrm rot="353001">
            <a:off x="1136717" y="1765871"/>
            <a:ext cx="3217207" cy="21501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Titanium is cross platform</a:t>
            </a:r>
            <a:endParaRPr lang="en-US" dirty="0"/>
          </a:p>
        </p:txBody>
      </p:sp>
      <p:pic>
        <p:nvPicPr>
          <p:cNvPr id="10" name="Picture 9" descr="droi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44931">
            <a:off x="2733900" y="3246768"/>
            <a:ext cx="1385766" cy="237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514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st_template">
  <a:themeElements>
    <a:clrScheme name="Custom 4">
      <a:dk1>
        <a:srgbClr val="3F4B53"/>
      </a:dk1>
      <a:lt1>
        <a:srgbClr val="FFFFFF"/>
      </a:lt1>
      <a:dk2>
        <a:srgbClr val="677588"/>
      </a:dk2>
      <a:lt2>
        <a:srgbClr val="DCE6EC"/>
      </a:lt2>
      <a:accent1>
        <a:srgbClr val="F0B200"/>
      </a:accent1>
      <a:accent2>
        <a:srgbClr val="9C030B"/>
      </a:accent2>
      <a:accent3>
        <a:srgbClr val="7BBD0B"/>
      </a:accent3>
      <a:accent4>
        <a:srgbClr val="00CDFF"/>
      </a:accent4>
      <a:accent5>
        <a:srgbClr val="FB2C08"/>
      </a:accent5>
      <a:accent6>
        <a:srgbClr val="122956"/>
      </a:accent6>
      <a:hlink>
        <a:srgbClr val="9C030B"/>
      </a:hlink>
      <a:folHlink>
        <a:srgbClr val="9C030B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test_template.pot</Template>
  <TotalTime>5591</TotalTime>
  <Words>1173</Words>
  <Application>Microsoft Macintosh PowerPoint</Application>
  <PresentationFormat>On-screen Show (4:3)</PresentationFormat>
  <Paragraphs>309</Paragraphs>
  <Slides>26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test_template</vt:lpstr>
      <vt:lpstr>Custom Design</vt:lpstr>
      <vt:lpstr>PowerPoint Presentation</vt:lpstr>
      <vt:lpstr>Agenda</vt:lpstr>
      <vt:lpstr>Me and my apps</vt:lpstr>
      <vt:lpstr>The Mobile Market</vt:lpstr>
      <vt:lpstr>Mobile Platform Development</vt:lpstr>
      <vt:lpstr>HTML5 Web Apps</vt:lpstr>
      <vt:lpstr>Titanium helps developers build apps that…</vt:lpstr>
      <vt:lpstr>Titanium is…</vt:lpstr>
      <vt:lpstr>Titanium is cross platform</vt:lpstr>
      <vt:lpstr>Look, feel, and perform native</vt:lpstr>
      <vt:lpstr>Titanium exposes native controls</vt:lpstr>
      <vt:lpstr>Titanium is easier</vt:lpstr>
      <vt:lpstr>Titanium is easier</vt:lpstr>
      <vt:lpstr>Titanium is easier</vt:lpstr>
      <vt:lpstr>Titanium exploits the native ecosystem</vt:lpstr>
      <vt:lpstr>Publish to …</vt:lpstr>
      <vt:lpstr>Powered by Titanium</vt:lpstr>
      <vt:lpstr>Demo</vt:lpstr>
      <vt:lpstr>Demo 2</vt:lpstr>
      <vt:lpstr>Titanium at 10,000 feet</vt:lpstr>
      <vt:lpstr>Titanium Under the Covers</vt:lpstr>
      <vt:lpstr>Let’s talk money</vt:lpstr>
      <vt:lpstr>Titanium is not …</vt:lpstr>
      <vt:lpstr>Resources</vt:lpstr>
      <vt:lpstr>Resources</vt:lpstr>
      <vt:lpstr>Questions?</vt:lpstr>
    </vt:vector>
  </TitlesOfParts>
  <Company>Appcelerator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Iu</dc:creator>
  <cp:lastModifiedBy>Tim Poulsen</cp:lastModifiedBy>
  <cp:revision>132</cp:revision>
  <dcterms:created xsi:type="dcterms:W3CDTF">2010-12-08T19:18:01Z</dcterms:created>
  <dcterms:modified xsi:type="dcterms:W3CDTF">2011-11-10T15:38:11Z</dcterms:modified>
</cp:coreProperties>
</file>